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Ex1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charts/chartEx2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ppt/charts/chartEx3.xml" ContentType="application/vnd.ms-office.chartex+xml"/>
  <Override PartName="/ppt/charts/style5.xml" ContentType="application/vnd.ms-office.chartstyle+xml"/>
  <Override PartName="/ppt/charts/colors5.xml" ContentType="application/vnd.ms-office.chartcolorstyle+xml"/>
  <Override PartName="/ppt/charts/chartEx4.xml" ContentType="application/vnd.ms-office.chartex+xml"/>
  <Override PartName="/ppt/charts/style6.xml" ContentType="application/vnd.ms-office.chartstyle+xml"/>
  <Override PartName="/ppt/charts/colors6.xml" ContentType="application/vnd.ms-office.chartcolorstyle+xml"/>
  <Override PartName="/ppt/charts/chartEx5.xml" ContentType="application/vnd.ms-office.chartex+xml"/>
  <Override PartName="/ppt/charts/style7.xml" ContentType="application/vnd.ms-office.chartstyle+xml"/>
  <Override PartName="/ppt/charts/colors7.xml" ContentType="application/vnd.ms-office.chartcolorstyle+xml"/>
  <Override PartName="/ppt/charts/chartEx6.xml" ContentType="application/vnd.ms-office.chartex+xml"/>
  <Override PartName="/ppt/charts/style8.xml" ContentType="application/vnd.ms-office.chartstyle+xml"/>
  <Override PartName="/ppt/charts/colors8.xml" ContentType="application/vnd.ms-office.chartcolorstyle+xml"/>
  <Override PartName="/ppt/charts/chartEx7.xml" ContentType="application/vnd.ms-office.chartex+xml"/>
  <Override PartName="/ppt/charts/style9.xml" ContentType="application/vnd.ms-office.chartstyle+xml"/>
  <Override PartName="/ppt/charts/colors9.xml" ContentType="application/vnd.ms-office.chartcolorstyle+xml"/>
  <Override PartName="/ppt/charts/chartEx8.xml" ContentType="application/vnd.ms-office.chartex+xml"/>
  <Override PartName="/ppt/charts/style10.xml" ContentType="application/vnd.ms-office.chartstyle+xml"/>
  <Override PartName="/ppt/charts/colors10.xml" ContentType="application/vnd.ms-office.chartcolorstyle+xml"/>
  <Override PartName="/ppt/charts/chartEx9.xml" ContentType="application/vnd.ms-office.chartex+xml"/>
  <Override PartName="/ppt/charts/style11.xml" ContentType="application/vnd.ms-office.chartstyle+xml"/>
  <Override PartName="/ppt/charts/colors11.xml" ContentType="application/vnd.ms-office.chartcolorstyle+xml"/>
  <Override PartName="/ppt/notesSlides/notesSlide7.xml" ContentType="application/vnd.openxmlformats-officedocument.presentationml.notesSlide+xml"/>
  <Override PartName="/ppt/charts/chartEx10.xml" ContentType="application/vnd.ms-office.chartex+xml"/>
  <Override PartName="/ppt/charts/style12.xml" ContentType="application/vnd.ms-office.chartstyle+xml"/>
  <Override PartName="/ppt/charts/colors12.xml" ContentType="application/vnd.ms-office.chartcolorstyle+xml"/>
  <Override PartName="/ppt/charts/chartEx11.xml" ContentType="application/vnd.ms-office.chartex+xml"/>
  <Override PartName="/ppt/charts/style13.xml" ContentType="application/vnd.ms-office.chartstyle+xml"/>
  <Override PartName="/ppt/charts/colors13.xml" ContentType="application/vnd.ms-office.chartcolorstyle+xml"/>
  <Override PartName="/ppt/charts/chartEx12.xml" ContentType="application/vnd.ms-office.chartex+xml"/>
  <Override PartName="/ppt/charts/style14.xml" ContentType="application/vnd.ms-office.chartstyle+xml"/>
  <Override PartName="/ppt/charts/colors14.xml" ContentType="application/vnd.ms-office.chartcolorstyle+xml"/>
  <Override PartName="/ppt/charts/chart3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4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5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Ex13.xml" ContentType="application/vnd.ms-office.chartex+xml"/>
  <Override PartName="/ppt/charts/style18.xml" ContentType="application/vnd.ms-office.chartstyle+xml"/>
  <Override PartName="/ppt/charts/colors18.xml" ContentType="application/vnd.ms-office.chartcolorstyle+xml"/>
  <Override PartName="/ppt/charts/chartEx14.xml" ContentType="application/vnd.ms-office.chartex+xml"/>
  <Override PartName="/ppt/charts/style19.xml" ContentType="application/vnd.ms-office.chartstyle+xml"/>
  <Override PartName="/ppt/charts/colors19.xml" ContentType="application/vnd.ms-office.chartcolorstyle+xml"/>
  <Override PartName="/ppt/charts/chartEx15.xml" ContentType="application/vnd.ms-office.chartex+xml"/>
  <Override PartName="/ppt/charts/style20.xml" ContentType="application/vnd.ms-office.chartstyle+xml"/>
  <Override PartName="/ppt/charts/colors20.xml" ContentType="application/vnd.ms-office.chartcolorstyle+xml"/>
  <Override PartName="/ppt/charts/chartEx16.xml" ContentType="application/vnd.ms-office.chartex+xml"/>
  <Override PartName="/ppt/charts/style21.xml" ContentType="application/vnd.ms-office.chartstyle+xml"/>
  <Override PartName="/ppt/charts/colors21.xml" ContentType="application/vnd.ms-office.chartcolorstyle+xml"/>
  <Override PartName="/ppt/charts/chartEx17.xml" ContentType="application/vnd.ms-office.chartex+xml"/>
  <Override PartName="/ppt/charts/style22.xml" ContentType="application/vnd.ms-office.chartstyle+xml"/>
  <Override PartName="/ppt/charts/colors22.xml" ContentType="application/vnd.ms-office.chartcolorstyle+xml"/>
  <Override PartName="/ppt/charts/chartEx18.xml" ContentType="application/vnd.ms-office.chartex+xml"/>
  <Override PartName="/ppt/charts/style23.xml" ContentType="application/vnd.ms-office.chartstyle+xml"/>
  <Override PartName="/ppt/charts/colors23.xml" ContentType="application/vnd.ms-office.chartcolorstyle+xml"/>
  <Override PartName="/ppt/charts/chartEx19.xml" ContentType="application/vnd.ms-office.chartex+xml"/>
  <Override PartName="/ppt/charts/style24.xml" ContentType="application/vnd.ms-office.chartstyle+xml"/>
  <Override PartName="/ppt/charts/colors24.xml" ContentType="application/vnd.ms-office.chartcolorstyle+xml"/>
  <Override PartName="/ppt/charts/chartEx20.xml" ContentType="application/vnd.ms-office.chartex+xml"/>
  <Override PartName="/ppt/charts/style25.xml" ContentType="application/vnd.ms-office.chartstyle+xml"/>
  <Override PartName="/ppt/charts/colors25.xml" ContentType="application/vnd.ms-office.chartcolorstyle+xml"/>
  <Override PartName="/ppt/charts/chartEx21.xml" ContentType="application/vnd.ms-office.chartex+xml"/>
  <Override PartName="/ppt/charts/style26.xml" ContentType="application/vnd.ms-office.chartstyle+xml"/>
  <Override PartName="/ppt/charts/colors26.xml" ContentType="application/vnd.ms-office.chartcolorstyle+xml"/>
  <Override PartName="/ppt/charts/chart6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7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8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9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10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11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12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Ex22.xml" ContentType="application/vnd.ms-office.chartex+xml"/>
  <Override PartName="/ppt/charts/style34.xml" ContentType="application/vnd.ms-office.chartstyle+xml"/>
  <Override PartName="/ppt/charts/colors34.xml" ContentType="application/vnd.ms-office.chartcolorstyle+xml"/>
  <Override PartName="/ppt/charts/chartEx23.xml" ContentType="application/vnd.ms-office.chartex+xml"/>
  <Override PartName="/ppt/charts/style35.xml" ContentType="application/vnd.ms-office.chartstyle+xml"/>
  <Override PartName="/ppt/charts/colors35.xml" ContentType="application/vnd.ms-office.chartcolorstyle+xml"/>
  <Override PartName="/ppt/charts/chartEx24.xml" ContentType="application/vnd.ms-office.chartex+xml"/>
  <Override PartName="/ppt/charts/style36.xml" ContentType="application/vnd.ms-office.chartstyle+xml"/>
  <Override PartName="/ppt/charts/colors36.xml" ContentType="application/vnd.ms-office.chartcolorstyle+xml"/>
  <Override PartName="/ppt/charts/chartEx25.xml" ContentType="application/vnd.ms-office.chartex+xml"/>
  <Override PartName="/ppt/charts/style37.xml" ContentType="application/vnd.ms-office.chartstyle+xml"/>
  <Override PartName="/ppt/charts/colors37.xml" ContentType="application/vnd.ms-office.chartcolorstyle+xml"/>
  <Override PartName="/ppt/charts/chartEx26.xml" ContentType="application/vnd.ms-office.chartex+xml"/>
  <Override PartName="/ppt/charts/style38.xml" ContentType="application/vnd.ms-office.chartstyle+xml"/>
  <Override PartName="/ppt/charts/colors38.xml" ContentType="application/vnd.ms-office.chartcolorstyle+xml"/>
  <Override PartName="/ppt/charts/chartEx27.xml" ContentType="application/vnd.ms-office.chartex+xml"/>
  <Override PartName="/ppt/charts/style39.xml" ContentType="application/vnd.ms-office.chartstyle+xml"/>
  <Override PartName="/ppt/charts/colors39.xml" ContentType="application/vnd.ms-office.chartcolorstyle+xml"/>
  <Override PartName="/ppt/charts/chartEx28.xml" ContentType="application/vnd.ms-office.chartex+xml"/>
  <Override PartName="/ppt/charts/style40.xml" ContentType="application/vnd.ms-office.chartstyle+xml"/>
  <Override PartName="/ppt/charts/colors40.xml" ContentType="application/vnd.ms-office.chartcolorstyle+xml"/>
  <Override PartName="/ppt/charts/chartEx29.xml" ContentType="application/vnd.ms-office.chartex+xml"/>
  <Override PartName="/ppt/charts/style41.xml" ContentType="application/vnd.ms-office.chartstyle+xml"/>
  <Override PartName="/ppt/charts/colors41.xml" ContentType="application/vnd.ms-office.chartcolorstyle+xml"/>
  <Override PartName="/ppt/charts/chartEx30.xml" ContentType="application/vnd.ms-office.chartex+xml"/>
  <Override PartName="/ppt/charts/style42.xml" ContentType="application/vnd.ms-office.chartstyle+xml"/>
  <Override PartName="/ppt/charts/colors42.xml" ContentType="application/vnd.ms-office.chartcolorstyle+xml"/>
  <Override PartName="/ppt/charts/chartEx31.xml" ContentType="application/vnd.ms-office.chartex+xml"/>
  <Override PartName="/ppt/charts/style43.xml" ContentType="application/vnd.ms-office.chartstyle+xml"/>
  <Override PartName="/ppt/charts/colors43.xml" ContentType="application/vnd.ms-office.chartcolorstyle+xml"/>
  <Override PartName="/ppt/charts/chartEx32.xml" ContentType="application/vnd.ms-office.chartex+xml"/>
  <Override PartName="/ppt/charts/style44.xml" ContentType="application/vnd.ms-office.chartstyle+xml"/>
  <Override PartName="/ppt/charts/colors44.xml" ContentType="application/vnd.ms-office.chartcolorstyle+xml"/>
  <Override PartName="/ppt/charts/chartEx33.xml" ContentType="application/vnd.ms-office.chartex+xml"/>
  <Override PartName="/ppt/charts/style45.xml" ContentType="application/vnd.ms-office.chartstyle+xml"/>
  <Override PartName="/ppt/charts/colors4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4"/>
  </p:notesMasterIdLst>
  <p:sldIdLst>
    <p:sldId id="256" r:id="rId2"/>
    <p:sldId id="266" r:id="rId3"/>
    <p:sldId id="286" r:id="rId4"/>
    <p:sldId id="287" r:id="rId5"/>
    <p:sldId id="289" r:id="rId6"/>
    <p:sldId id="257" r:id="rId7"/>
    <p:sldId id="294" r:id="rId8"/>
    <p:sldId id="290" r:id="rId9"/>
    <p:sldId id="288" r:id="rId10"/>
    <p:sldId id="291" r:id="rId11"/>
    <p:sldId id="292" r:id="rId12"/>
    <p:sldId id="293" r:id="rId13"/>
    <p:sldId id="307" r:id="rId14"/>
    <p:sldId id="317" r:id="rId15"/>
    <p:sldId id="321" r:id="rId16"/>
    <p:sldId id="298" r:id="rId17"/>
    <p:sldId id="319" r:id="rId18"/>
    <p:sldId id="320" r:id="rId19"/>
    <p:sldId id="300" r:id="rId20"/>
    <p:sldId id="301" r:id="rId21"/>
    <p:sldId id="302" r:id="rId22"/>
    <p:sldId id="303" r:id="rId23"/>
    <p:sldId id="305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6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57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281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Microsoft_Excel_Worksheet2.xlsx"/></Relationships>
</file>

<file path=ppt/charts/_rels/chartEx10.xml.rels><?xml version="1.0" encoding="UTF-8" standalone="yes"?>
<Relationships xmlns="http://schemas.openxmlformats.org/package/2006/relationships"><Relationship Id="rId3" Type="http://schemas.microsoft.com/office/2011/relationships/chartColorStyle" Target="colors12.xml"/><Relationship Id="rId2" Type="http://schemas.microsoft.com/office/2011/relationships/chartStyle" Target="style12.xml"/><Relationship Id="rId1" Type="http://schemas.openxmlformats.org/officeDocument/2006/relationships/package" Target="../embeddings/Microsoft_Excel_Worksheet11.xlsx"/></Relationships>
</file>

<file path=ppt/charts/_rels/chartEx11.xml.rels><?xml version="1.0" encoding="UTF-8" standalone="yes"?>
<Relationships xmlns="http://schemas.openxmlformats.org/package/2006/relationships"><Relationship Id="rId3" Type="http://schemas.microsoft.com/office/2011/relationships/chartColorStyle" Target="colors13.xml"/><Relationship Id="rId2" Type="http://schemas.microsoft.com/office/2011/relationships/chartStyle" Target="style13.xml"/><Relationship Id="rId1" Type="http://schemas.openxmlformats.org/officeDocument/2006/relationships/package" Target="../embeddings/Microsoft_Excel_Worksheet12.xlsx"/></Relationships>
</file>

<file path=ppt/charts/_rels/chartEx12.xml.rels><?xml version="1.0" encoding="UTF-8" standalone="yes"?>
<Relationships xmlns="http://schemas.openxmlformats.org/package/2006/relationships"><Relationship Id="rId3" Type="http://schemas.microsoft.com/office/2011/relationships/chartColorStyle" Target="colors14.xml"/><Relationship Id="rId2" Type="http://schemas.microsoft.com/office/2011/relationships/chartStyle" Target="style14.xml"/><Relationship Id="rId1" Type="http://schemas.openxmlformats.org/officeDocument/2006/relationships/package" Target="../embeddings/Microsoft_Excel_Worksheet13.xlsx"/></Relationships>
</file>

<file path=ppt/charts/_rels/chartEx13.xml.rels><?xml version="1.0" encoding="UTF-8" standalone="yes"?>
<Relationships xmlns="http://schemas.openxmlformats.org/package/2006/relationships"><Relationship Id="rId3" Type="http://schemas.microsoft.com/office/2011/relationships/chartColorStyle" Target="colors18.xml"/><Relationship Id="rId2" Type="http://schemas.microsoft.com/office/2011/relationships/chartStyle" Target="style18.xml"/><Relationship Id="rId1" Type="http://schemas.openxmlformats.org/officeDocument/2006/relationships/package" Target="../embeddings/Microsoft_Excel_Worksheet17.xlsx"/></Relationships>
</file>

<file path=ppt/charts/_rels/chartEx14.xml.rels><?xml version="1.0" encoding="UTF-8" standalone="yes"?>
<Relationships xmlns="http://schemas.openxmlformats.org/package/2006/relationships"><Relationship Id="rId3" Type="http://schemas.microsoft.com/office/2011/relationships/chartColorStyle" Target="colors19.xml"/><Relationship Id="rId2" Type="http://schemas.microsoft.com/office/2011/relationships/chartStyle" Target="style19.xml"/><Relationship Id="rId1" Type="http://schemas.openxmlformats.org/officeDocument/2006/relationships/package" Target="../embeddings/Microsoft_Excel_Worksheet18.xlsx"/></Relationships>
</file>

<file path=ppt/charts/_rels/chartEx15.xml.rels><?xml version="1.0" encoding="UTF-8" standalone="yes"?>
<Relationships xmlns="http://schemas.openxmlformats.org/package/2006/relationships"><Relationship Id="rId3" Type="http://schemas.microsoft.com/office/2011/relationships/chartColorStyle" Target="colors20.xml"/><Relationship Id="rId2" Type="http://schemas.microsoft.com/office/2011/relationships/chartStyle" Target="style20.xml"/><Relationship Id="rId1" Type="http://schemas.openxmlformats.org/officeDocument/2006/relationships/package" Target="../embeddings/Microsoft_Excel_Worksheet19.xlsx"/></Relationships>
</file>

<file path=ppt/charts/_rels/chartEx16.xml.rels><?xml version="1.0" encoding="UTF-8" standalone="yes"?>
<Relationships xmlns="http://schemas.openxmlformats.org/package/2006/relationships"><Relationship Id="rId3" Type="http://schemas.microsoft.com/office/2011/relationships/chartColorStyle" Target="colors21.xml"/><Relationship Id="rId2" Type="http://schemas.microsoft.com/office/2011/relationships/chartStyle" Target="style21.xml"/><Relationship Id="rId1" Type="http://schemas.openxmlformats.org/officeDocument/2006/relationships/package" Target="../embeddings/Microsoft_Excel_Worksheet20.xlsx"/></Relationships>
</file>

<file path=ppt/charts/_rels/chartEx17.xml.rels><?xml version="1.0" encoding="UTF-8" standalone="yes"?>
<Relationships xmlns="http://schemas.openxmlformats.org/package/2006/relationships"><Relationship Id="rId3" Type="http://schemas.microsoft.com/office/2011/relationships/chartColorStyle" Target="colors22.xml"/><Relationship Id="rId2" Type="http://schemas.microsoft.com/office/2011/relationships/chartStyle" Target="style22.xml"/><Relationship Id="rId1" Type="http://schemas.openxmlformats.org/officeDocument/2006/relationships/package" Target="../embeddings/Microsoft_Excel_Worksheet21.xlsx"/></Relationships>
</file>

<file path=ppt/charts/_rels/chartEx18.xml.rels><?xml version="1.0" encoding="UTF-8" standalone="yes"?>
<Relationships xmlns="http://schemas.openxmlformats.org/package/2006/relationships"><Relationship Id="rId3" Type="http://schemas.microsoft.com/office/2011/relationships/chartColorStyle" Target="colors23.xml"/><Relationship Id="rId2" Type="http://schemas.microsoft.com/office/2011/relationships/chartStyle" Target="style23.xml"/><Relationship Id="rId1" Type="http://schemas.openxmlformats.org/officeDocument/2006/relationships/package" Target="../embeddings/Microsoft_Excel_Worksheet22.xlsx"/></Relationships>
</file>

<file path=ppt/charts/_rels/chartEx19.xml.rels><?xml version="1.0" encoding="UTF-8" standalone="yes"?>
<Relationships xmlns="http://schemas.openxmlformats.org/package/2006/relationships"><Relationship Id="rId3" Type="http://schemas.microsoft.com/office/2011/relationships/chartColorStyle" Target="colors24.xml"/><Relationship Id="rId2" Type="http://schemas.microsoft.com/office/2011/relationships/chartStyle" Target="style24.xml"/><Relationship Id="rId1" Type="http://schemas.openxmlformats.org/officeDocument/2006/relationships/package" Target="../embeddings/Microsoft_Excel_Worksheet23.xlsx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package" Target="../embeddings/Microsoft_Excel_Worksheet3.xlsx"/></Relationships>
</file>

<file path=ppt/charts/_rels/chartEx20.xml.rels><?xml version="1.0" encoding="UTF-8" standalone="yes"?>
<Relationships xmlns="http://schemas.openxmlformats.org/package/2006/relationships"><Relationship Id="rId3" Type="http://schemas.microsoft.com/office/2011/relationships/chartColorStyle" Target="colors25.xml"/><Relationship Id="rId2" Type="http://schemas.microsoft.com/office/2011/relationships/chartStyle" Target="style25.xml"/><Relationship Id="rId1" Type="http://schemas.openxmlformats.org/officeDocument/2006/relationships/package" Target="../embeddings/Microsoft_Excel_Worksheet24.xlsx"/></Relationships>
</file>

<file path=ppt/charts/_rels/chartEx21.xml.rels><?xml version="1.0" encoding="UTF-8" standalone="yes"?>
<Relationships xmlns="http://schemas.openxmlformats.org/package/2006/relationships"><Relationship Id="rId3" Type="http://schemas.microsoft.com/office/2011/relationships/chartColorStyle" Target="colors26.xml"/><Relationship Id="rId2" Type="http://schemas.microsoft.com/office/2011/relationships/chartStyle" Target="style26.xml"/><Relationship Id="rId1" Type="http://schemas.openxmlformats.org/officeDocument/2006/relationships/package" Target="../embeddings/Microsoft_Excel_Worksheet25.xlsx"/></Relationships>
</file>

<file path=ppt/charts/_rels/chartEx22.xml.rels><?xml version="1.0" encoding="UTF-8" standalone="yes"?>
<Relationships xmlns="http://schemas.openxmlformats.org/package/2006/relationships"><Relationship Id="rId3" Type="http://schemas.microsoft.com/office/2011/relationships/chartColorStyle" Target="colors34.xml"/><Relationship Id="rId2" Type="http://schemas.microsoft.com/office/2011/relationships/chartStyle" Target="style34.xml"/><Relationship Id="rId1" Type="http://schemas.openxmlformats.org/officeDocument/2006/relationships/package" Target="../embeddings/Microsoft_Excel_Worksheet33.xlsx"/></Relationships>
</file>

<file path=ppt/charts/_rels/chartEx23.xml.rels><?xml version="1.0" encoding="UTF-8" standalone="yes"?>
<Relationships xmlns="http://schemas.openxmlformats.org/package/2006/relationships"><Relationship Id="rId3" Type="http://schemas.microsoft.com/office/2011/relationships/chartColorStyle" Target="colors35.xml"/><Relationship Id="rId2" Type="http://schemas.microsoft.com/office/2011/relationships/chartStyle" Target="style35.xml"/><Relationship Id="rId1" Type="http://schemas.openxmlformats.org/officeDocument/2006/relationships/package" Target="../embeddings/Microsoft_Excel_Worksheet34.xlsx"/></Relationships>
</file>

<file path=ppt/charts/_rels/chartEx24.xml.rels><?xml version="1.0" encoding="UTF-8" standalone="yes"?>
<Relationships xmlns="http://schemas.openxmlformats.org/package/2006/relationships"><Relationship Id="rId3" Type="http://schemas.microsoft.com/office/2011/relationships/chartColorStyle" Target="colors36.xml"/><Relationship Id="rId2" Type="http://schemas.microsoft.com/office/2011/relationships/chartStyle" Target="style36.xml"/><Relationship Id="rId1" Type="http://schemas.openxmlformats.org/officeDocument/2006/relationships/package" Target="../embeddings/Microsoft_Excel_Worksheet35.xlsx"/></Relationships>
</file>

<file path=ppt/charts/_rels/chartEx25.xml.rels><?xml version="1.0" encoding="UTF-8" standalone="yes"?>
<Relationships xmlns="http://schemas.openxmlformats.org/package/2006/relationships"><Relationship Id="rId3" Type="http://schemas.microsoft.com/office/2011/relationships/chartColorStyle" Target="colors37.xml"/><Relationship Id="rId2" Type="http://schemas.microsoft.com/office/2011/relationships/chartStyle" Target="style37.xml"/><Relationship Id="rId1" Type="http://schemas.openxmlformats.org/officeDocument/2006/relationships/package" Target="../embeddings/Microsoft_Excel_Worksheet36.xlsx"/></Relationships>
</file>

<file path=ppt/charts/_rels/chartEx26.xml.rels><?xml version="1.0" encoding="UTF-8" standalone="yes"?>
<Relationships xmlns="http://schemas.openxmlformats.org/package/2006/relationships"><Relationship Id="rId3" Type="http://schemas.microsoft.com/office/2011/relationships/chartColorStyle" Target="colors38.xml"/><Relationship Id="rId2" Type="http://schemas.microsoft.com/office/2011/relationships/chartStyle" Target="style38.xml"/><Relationship Id="rId1" Type="http://schemas.openxmlformats.org/officeDocument/2006/relationships/package" Target="../embeddings/Microsoft_Excel_Worksheet37.xlsx"/></Relationships>
</file>

<file path=ppt/charts/_rels/chartEx27.xml.rels><?xml version="1.0" encoding="UTF-8" standalone="yes"?>
<Relationships xmlns="http://schemas.openxmlformats.org/package/2006/relationships"><Relationship Id="rId3" Type="http://schemas.microsoft.com/office/2011/relationships/chartColorStyle" Target="colors39.xml"/><Relationship Id="rId2" Type="http://schemas.microsoft.com/office/2011/relationships/chartStyle" Target="style39.xml"/><Relationship Id="rId1" Type="http://schemas.openxmlformats.org/officeDocument/2006/relationships/package" Target="../embeddings/Microsoft_Excel_Worksheet38.xlsx"/></Relationships>
</file>

<file path=ppt/charts/_rels/chartEx28.xml.rels><?xml version="1.0" encoding="UTF-8" standalone="yes"?>
<Relationships xmlns="http://schemas.openxmlformats.org/package/2006/relationships"><Relationship Id="rId3" Type="http://schemas.microsoft.com/office/2011/relationships/chartColorStyle" Target="colors40.xml"/><Relationship Id="rId2" Type="http://schemas.microsoft.com/office/2011/relationships/chartStyle" Target="style40.xml"/><Relationship Id="rId1" Type="http://schemas.openxmlformats.org/officeDocument/2006/relationships/package" Target="../embeddings/Microsoft_Excel_Worksheet39.xlsx"/></Relationships>
</file>

<file path=ppt/charts/_rels/chartEx29.xml.rels><?xml version="1.0" encoding="UTF-8" standalone="yes"?>
<Relationships xmlns="http://schemas.openxmlformats.org/package/2006/relationships"><Relationship Id="rId3" Type="http://schemas.microsoft.com/office/2011/relationships/chartColorStyle" Target="colors41.xml"/><Relationship Id="rId2" Type="http://schemas.microsoft.com/office/2011/relationships/chartStyle" Target="style41.xml"/><Relationship Id="rId1" Type="http://schemas.openxmlformats.org/officeDocument/2006/relationships/package" Target="../embeddings/Microsoft_Excel_Worksheet40.xlsx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package" Target="../embeddings/Microsoft_Excel_Worksheet4.xlsx"/></Relationships>
</file>

<file path=ppt/charts/_rels/chartEx30.xml.rels><?xml version="1.0" encoding="UTF-8" standalone="yes"?>
<Relationships xmlns="http://schemas.openxmlformats.org/package/2006/relationships"><Relationship Id="rId3" Type="http://schemas.microsoft.com/office/2011/relationships/chartColorStyle" Target="colors42.xml"/><Relationship Id="rId2" Type="http://schemas.microsoft.com/office/2011/relationships/chartStyle" Target="style42.xml"/><Relationship Id="rId1" Type="http://schemas.openxmlformats.org/officeDocument/2006/relationships/package" Target="../embeddings/Microsoft_Excel_Worksheet41.xlsx"/></Relationships>
</file>

<file path=ppt/charts/_rels/chartEx31.xml.rels><?xml version="1.0" encoding="UTF-8" standalone="yes"?>
<Relationships xmlns="http://schemas.openxmlformats.org/package/2006/relationships"><Relationship Id="rId3" Type="http://schemas.microsoft.com/office/2011/relationships/chartColorStyle" Target="colors43.xml"/><Relationship Id="rId2" Type="http://schemas.microsoft.com/office/2011/relationships/chartStyle" Target="style43.xml"/><Relationship Id="rId1" Type="http://schemas.openxmlformats.org/officeDocument/2006/relationships/package" Target="../embeddings/Microsoft_Excel_Worksheet42.xlsx"/></Relationships>
</file>

<file path=ppt/charts/_rels/chartEx32.xml.rels><?xml version="1.0" encoding="UTF-8" standalone="yes"?>
<Relationships xmlns="http://schemas.openxmlformats.org/package/2006/relationships"><Relationship Id="rId3" Type="http://schemas.microsoft.com/office/2011/relationships/chartColorStyle" Target="colors44.xml"/><Relationship Id="rId2" Type="http://schemas.microsoft.com/office/2011/relationships/chartStyle" Target="style44.xml"/><Relationship Id="rId1" Type="http://schemas.openxmlformats.org/officeDocument/2006/relationships/package" Target="../embeddings/Microsoft_Excel_Worksheet43.xlsx"/></Relationships>
</file>

<file path=ppt/charts/_rels/chartEx33.xml.rels><?xml version="1.0" encoding="UTF-8" standalone="yes"?>
<Relationships xmlns="http://schemas.openxmlformats.org/package/2006/relationships"><Relationship Id="rId3" Type="http://schemas.microsoft.com/office/2011/relationships/chartColorStyle" Target="colors45.xml"/><Relationship Id="rId2" Type="http://schemas.microsoft.com/office/2011/relationships/chartStyle" Target="style45.xml"/><Relationship Id="rId1" Type="http://schemas.openxmlformats.org/officeDocument/2006/relationships/package" Target="../embeddings/Microsoft_Excel_Worksheet44.xlsx"/></Relationships>
</file>

<file path=ppt/charts/_rels/chartEx4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microsoft.com/office/2011/relationships/chartStyle" Target="style6.xml"/><Relationship Id="rId1" Type="http://schemas.openxmlformats.org/officeDocument/2006/relationships/package" Target="../embeddings/Microsoft_Excel_Worksheet5.xlsx"/></Relationships>
</file>

<file path=ppt/charts/_rels/chartEx5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microsoft.com/office/2011/relationships/chartStyle" Target="style7.xml"/><Relationship Id="rId1" Type="http://schemas.openxmlformats.org/officeDocument/2006/relationships/package" Target="../embeddings/Microsoft_Excel_Worksheet6.xlsx"/></Relationships>
</file>

<file path=ppt/charts/_rels/chartEx6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microsoft.com/office/2011/relationships/chartStyle" Target="style8.xml"/><Relationship Id="rId1" Type="http://schemas.openxmlformats.org/officeDocument/2006/relationships/package" Target="../embeddings/Microsoft_Excel_Worksheet7.xlsx"/></Relationships>
</file>

<file path=ppt/charts/_rels/chartEx7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microsoft.com/office/2011/relationships/chartStyle" Target="style9.xml"/><Relationship Id="rId1" Type="http://schemas.openxmlformats.org/officeDocument/2006/relationships/package" Target="../embeddings/Microsoft_Excel_Worksheet8.xlsx"/></Relationships>
</file>

<file path=ppt/charts/_rels/chartEx8.xml.rels><?xml version="1.0" encoding="UTF-8" standalone="yes"?>
<Relationships xmlns="http://schemas.openxmlformats.org/package/2006/relationships"><Relationship Id="rId3" Type="http://schemas.microsoft.com/office/2011/relationships/chartColorStyle" Target="colors10.xml"/><Relationship Id="rId2" Type="http://schemas.microsoft.com/office/2011/relationships/chartStyle" Target="style10.xml"/><Relationship Id="rId1" Type="http://schemas.openxmlformats.org/officeDocument/2006/relationships/package" Target="../embeddings/Microsoft_Excel_Worksheet9.xlsx"/></Relationships>
</file>

<file path=ppt/charts/_rels/chartEx9.xml.rels><?xml version="1.0" encoding="UTF-8" standalone="yes"?>
<Relationships xmlns="http://schemas.openxmlformats.org/package/2006/relationships"><Relationship Id="rId3" Type="http://schemas.microsoft.com/office/2011/relationships/chartColorStyle" Target="colors11.xml"/><Relationship Id="rId2" Type="http://schemas.microsoft.com/office/2011/relationships/chartStyle" Target="style11.xml"/><Relationship Id="rId1" Type="http://schemas.openxmlformats.org/officeDocument/2006/relationships/package" Target="../embeddings/Microsoft_Excel_Worksheet10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INGLESE</c:v>
                </c:pt>
              </c:strCache>
            </c:strRef>
          </c:tx>
          <c:spPr>
            <a:solidFill>
              <a:srgbClr val="FF0000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Classi terze</c:v>
                </c:pt>
                <c:pt idx="1">
                  <c:v>Classi Seconde</c:v>
                </c:pt>
                <c:pt idx="2">
                  <c:v>CLASSI PRIME</c:v>
                </c:pt>
              </c:strCache>
            </c:strRef>
          </c:cat>
          <c:val>
            <c:numRef>
              <c:f>Foglio1!$B$2:$B$4</c:f>
              <c:numCache>
                <c:formatCode>0%</c:formatCode>
                <c:ptCount val="3"/>
                <c:pt idx="0">
                  <c:v>0.08</c:v>
                </c:pt>
                <c:pt idx="1">
                  <c:v>0.08</c:v>
                </c:pt>
                <c:pt idx="2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E1-4A43-ABEE-AA15B9F71E17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MATEMATICA</c:v>
                </c:pt>
              </c:strCache>
            </c:strRef>
          </c:tx>
          <c:spPr>
            <a:solidFill>
              <a:srgbClr val="92D050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Classi terze</c:v>
                </c:pt>
                <c:pt idx="1">
                  <c:v>Classi Seconde</c:v>
                </c:pt>
                <c:pt idx="2">
                  <c:v>CLASSI PRIME</c:v>
                </c:pt>
              </c:strCache>
            </c:strRef>
          </c:cat>
          <c:val>
            <c:numRef>
              <c:f>Foglio1!$C$2:$C$4</c:f>
              <c:numCache>
                <c:formatCode>0%</c:formatCode>
                <c:ptCount val="3"/>
                <c:pt idx="0">
                  <c:v>0.15</c:v>
                </c:pt>
                <c:pt idx="1">
                  <c:v>0.13</c:v>
                </c:pt>
                <c:pt idx="2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E1-4A43-ABEE-AA15B9F71E17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ITALIANO</c:v>
                </c:pt>
              </c:strCache>
            </c:strRef>
          </c:tx>
          <c:spPr>
            <a:solidFill>
              <a:srgbClr val="00B0F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Classi terze</c:v>
                </c:pt>
                <c:pt idx="1">
                  <c:v>Classi Seconde</c:v>
                </c:pt>
                <c:pt idx="2">
                  <c:v>CLASSI PRIME</c:v>
                </c:pt>
              </c:strCache>
            </c:strRef>
          </c:cat>
          <c:val>
            <c:numRef>
              <c:f>Foglio1!$D$2:$D$4</c:f>
              <c:numCache>
                <c:formatCode>0%</c:formatCode>
                <c:ptCount val="3"/>
                <c:pt idx="0">
                  <c:v>0.33</c:v>
                </c:pt>
                <c:pt idx="1">
                  <c:v>7.0000000000000007E-2</c:v>
                </c:pt>
                <c:pt idx="2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E1-4A43-ABEE-AA15B9F71E1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60853176"/>
        <c:axId val="460853504"/>
      </c:barChart>
      <c:catAx>
        <c:axId val="460853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9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60853504"/>
        <c:crosses val="autoZero"/>
        <c:auto val="1"/>
        <c:lblAlgn val="ctr"/>
        <c:lblOffset val="100"/>
        <c:noMultiLvlLbl val="0"/>
      </c:catAx>
      <c:valAx>
        <c:axId val="460853504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60853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69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alunni frequentanti</c:v>
                </c:pt>
              </c:strCache>
            </c:strRef>
          </c:tx>
          <c:spPr>
            <a:solidFill>
              <a:srgbClr val="00B0F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corso di latino per le classi terze</c:v>
                </c:pt>
                <c:pt idx="1">
                  <c:v>informatica (vai ascrea)</c:v>
                </c:pt>
                <c:pt idx="2">
                  <c:v>atletica</c:v>
                </c:pt>
                <c:pt idx="3">
                  <c:v>mini-volley</c:v>
                </c:pt>
                <c:pt idx="4">
                  <c:v>corsi di lingua straniera</c:v>
                </c:pt>
              </c:strCache>
            </c:strRef>
          </c:cat>
          <c:val>
            <c:numRef>
              <c:f>Foglio1!$B$2:$B$6</c:f>
              <c:numCache>
                <c:formatCode>0%</c:formatCode>
                <c:ptCount val="5"/>
                <c:pt idx="0">
                  <c:v>0.05</c:v>
                </c:pt>
                <c:pt idx="1">
                  <c:v>1.2999999999999999E-2</c:v>
                </c:pt>
                <c:pt idx="2">
                  <c:v>2.5999999999999999E-2</c:v>
                </c:pt>
                <c:pt idx="3">
                  <c:v>6.7000000000000004E-2</c:v>
                </c:pt>
                <c:pt idx="4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E1-4A43-ABEE-AA15B9F71E1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60853176"/>
        <c:axId val="460853504"/>
      </c:barChart>
      <c:catAx>
        <c:axId val="460853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9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60853504"/>
        <c:crosses val="autoZero"/>
        <c:auto val="1"/>
        <c:lblAlgn val="ctr"/>
        <c:lblOffset val="100"/>
        <c:noMultiLvlLbl val="0"/>
      </c:catAx>
      <c:valAx>
        <c:axId val="460853504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60853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69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alunni che hanno riportato miglioramanto</c:v>
                </c:pt>
              </c:strCache>
            </c:strRef>
          </c:tx>
          <c:spPr>
            <a:solidFill>
              <a:srgbClr val="92D050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studio assistito secondo quadrimestre</c:v>
                </c:pt>
                <c:pt idx="1">
                  <c:v>studio assistito primo quadrimestre</c:v>
                </c:pt>
              </c:strCache>
            </c:strRef>
          </c:cat>
          <c:val>
            <c:numRef>
              <c:f>Foglio1!$B$2:$B$3</c:f>
              <c:numCache>
                <c:formatCode>0%</c:formatCode>
                <c:ptCount val="2"/>
                <c:pt idx="0">
                  <c:v>0.78</c:v>
                </c:pt>
                <c:pt idx="1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E1-4A43-ABEE-AA15B9F71E17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alunni frequentanti</c:v>
                </c:pt>
              </c:strCache>
            </c:strRef>
          </c:tx>
          <c:spPr>
            <a:solidFill>
              <a:srgbClr val="00B0F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studio assistito secondo quadrimestre</c:v>
                </c:pt>
                <c:pt idx="1">
                  <c:v>studio assistito primo quadrimestre</c:v>
                </c:pt>
              </c:strCache>
            </c:strRef>
          </c:cat>
          <c:val>
            <c:numRef>
              <c:f>Foglio1!$C$2:$C$3</c:f>
              <c:numCache>
                <c:formatCode>0%</c:formatCode>
                <c:ptCount val="2"/>
                <c:pt idx="0">
                  <c:v>0.88</c:v>
                </c:pt>
                <c:pt idx="1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E1-4A43-ABEE-AA15B9F71E17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alunni segnalati ma non autorizzati</c:v>
                </c:pt>
              </c:strCache>
            </c:strRef>
          </c:tx>
          <c:spPr>
            <a:solidFill>
              <a:srgbClr val="E0572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studio assistito secondo quadrimestre</c:v>
                </c:pt>
                <c:pt idx="1">
                  <c:v>studio assistito primo quadrimestre</c:v>
                </c:pt>
              </c:strCache>
            </c:strRef>
          </c:cat>
          <c:val>
            <c:numRef>
              <c:f>Foglio1!$D$2:$D$3</c:f>
              <c:numCache>
                <c:formatCode>0%</c:formatCode>
                <c:ptCount val="2"/>
                <c:pt idx="0">
                  <c:v>0.25</c:v>
                </c:pt>
                <c:pt idx="1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E1-4A43-ABEE-AA15B9F71E17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alunni segnalati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studio assistito secondo quadrimestre</c:v>
                </c:pt>
                <c:pt idx="1">
                  <c:v>studio assistito primo quadrimestre</c:v>
                </c:pt>
              </c:strCache>
            </c:strRef>
          </c:cat>
          <c:val>
            <c:numRef>
              <c:f>Foglio1!$E$2:$E$3</c:f>
              <c:numCache>
                <c:formatCode>0%</c:formatCode>
                <c:ptCount val="2"/>
                <c:pt idx="0">
                  <c:v>0.37</c:v>
                </c:pt>
                <c:pt idx="1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2C-40CC-B404-0B5CB1482FE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60853176"/>
        <c:axId val="460853504"/>
      </c:barChart>
      <c:catAx>
        <c:axId val="460853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9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60853504"/>
        <c:crosses val="autoZero"/>
        <c:auto val="1"/>
        <c:lblAlgn val="ctr"/>
        <c:lblOffset val="100"/>
        <c:noMultiLvlLbl val="0"/>
      </c:catAx>
      <c:valAx>
        <c:axId val="460853504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60853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69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alunni frequentanti</c:v>
                </c:pt>
              </c:strCache>
            </c:strRef>
          </c:tx>
          <c:spPr>
            <a:solidFill>
              <a:srgbClr val="00B0F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corso di latino per le classi terze</c:v>
                </c:pt>
                <c:pt idx="1">
                  <c:v>informatica (vai ascrea)</c:v>
                </c:pt>
                <c:pt idx="2">
                  <c:v>atletica</c:v>
                </c:pt>
                <c:pt idx="3">
                  <c:v>mini-volley</c:v>
                </c:pt>
                <c:pt idx="4">
                  <c:v>corsi di lingua straniera</c:v>
                </c:pt>
              </c:strCache>
            </c:strRef>
          </c:cat>
          <c:val>
            <c:numRef>
              <c:f>Foglio1!$B$2:$B$6</c:f>
              <c:numCache>
                <c:formatCode>0%</c:formatCode>
                <c:ptCount val="5"/>
                <c:pt idx="0">
                  <c:v>0.05</c:v>
                </c:pt>
                <c:pt idx="1">
                  <c:v>1.2999999999999999E-2</c:v>
                </c:pt>
                <c:pt idx="2">
                  <c:v>2.5999999999999999E-2</c:v>
                </c:pt>
                <c:pt idx="3">
                  <c:v>6.7000000000000004E-2</c:v>
                </c:pt>
                <c:pt idx="4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E1-4A43-ABEE-AA15B9F71E1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60853176"/>
        <c:axId val="460853504"/>
      </c:barChart>
      <c:catAx>
        <c:axId val="460853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9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60853504"/>
        <c:crosses val="autoZero"/>
        <c:auto val="1"/>
        <c:lblAlgn val="ctr"/>
        <c:lblOffset val="100"/>
        <c:noMultiLvlLbl val="0"/>
      </c:catAx>
      <c:valAx>
        <c:axId val="460853504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60853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69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olidFill>
              <a:srgbClr val="E05720">
                <a:alpha val="84706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Foglio1!$A$2:$A$7</c:f>
              <c:strCache>
                <c:ptCount val="6"/>
                <c:pt idx="0">
                  <c:v>ALUNNI RIPETENTI</c:v>
                </c:pt>
                <c:pt idx="1">
                  <c:v>INTERVENTI DELLA FAMIGLIA SOLO SE SOLLECITATI O NULLI</c:v>
                </c:pt>
                <c:pt idx="2">
                  <c:v>ALUNNI CON DISAGIO LINGUISTICO</c:v>
                </c:pt>
                <c:pt idx="3">
                  <c:v>ALTRA LINGUA PARLATA A CASA </c:v>
                </c:pt>
                <c:pt idx="4">
                  <c:v>BASSO LIVELLO SOCIO-ECONOMICO/CULTURALE</c:v>
                </c:pt>
                <c:pt idx="5">
                  <c:v>ALUNNI CON BES</c:v>
                </c:pt>
              </c:strCache>
            </c:strRef>
          </c:cat>
          <c:val>
            <c:numRef>
              <c:f>Foglio1!$B$2:$B$7</c:f>
              <c:numCache>
                <c:formatCode>0%</c:formatCode>
                <c:ptCount val="6"/>
                <c:pt idx="0">
                  <c:v>0.04</c:v>
                </c:pt>
                <c:pt idx="1">
                  <c:v>0.68</c:v>
                </c:pt>
                <c:pt idx="2">
                  <c:v>0.09</c:v>
                </c:pt>
                <c:pt idx="3">
                  <c:v>0.19</c:v>
                </c:pt>
                <c:pt idx="4">
                  <c:v>0.32</c:v>
                </c:pt>
                <c:pt idx="5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E1-4A43-ABEE-AA15B9F71E1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60853176"/>
        <c:axId val="460853504"/>
      </c:barChart>
      <c:catAx>
        <c:axId val="460853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9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60853504"/>
        <c:crosses val="autoZero"/>
        <c:auto val="1"/>
        <c:lblAlgn val="ctr"/>
        <c:lblOffset val="100"/>
        <c:noMultiLvlLbl val="0"/>
      </c:catAx>
      <c:valAx>
        <c:axId val="460853504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60853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olidFill>
              <a:srgbClr val="E05720">
                <a:alpha val="84706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Foglio1!$A$2:$A$9</c:f>
              <c:strCache>
                <c:ptCount val="8"/>
                <c:pt idx="0">
                  <c:v>GIUDIZIO GLOBALE POSITIVO</c:v>
                </c:pt>
                <c:pt idx="1">
                  <c:v>COMPORTAMENTO NON SEMPRE CORRETTO</c:v>
                </c:pt>
                <c:pt idx="2">
                  <c:v>IMPEGNO NON ADEGUATO</c:v>
                </c:pt>
                <c:pt idx="3">
                  <c:v>PARTECIPAZIONE PASSIVA</c:v>
                </c:pt>
                <c:pt idx="4">
                  <c:v>FREQUENZA NON COSTANTE</c:v>
                </c:pt>
                <c:pt idx="5">
                  <c:v>difficolta' nella socializzaione</c:v>
                </c:pt>
                <c:pt idx="6">
                  <c:v>metodo di studio non efficace</c:v>
                </c:pt>
                <c:pt idx="7">
                  <c:v>giudizio completamente negativo</c:v>
                </c:pt>
              </c:strCache>
            </c:strRef>
          </c:cat>
          <c:val>
            <c:numRef>
              <c:f>Foglio1!$B$2:$B$9</c:f>
              <c:numCache>
                <c:formatCode>0%</c:formatCode>
                <c:ptCount val="8"/>
                <c:pt idx="0">
                  <c:v>0.34</c:v>
                </c:pt>
                <c:pt idx="1">
                  <c:v>0.13</c:v>
                </c:pt>
                <c:pt idx="2">
                  <c:v>0.17</c:v>
                </c:pt>
                <c:pt idx="3">
                  <c:v>0.08</c:v>
                </c:pt>
                <c:pt idx="4">
                  <c:v>7.0000000000000007E-2</c:v>
                </c:pt>
                <c:pt idx="5">
                  <c:v>7.0000000000000007E-2</c:v>
                </c:pt>
                <c:pt idx="6">
                  <c:v>0.4</c:v>
                </c:pt>
                <c:pt idx="7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E1-4A43-ABEE-AA15B9F71E1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60853176"/>
        <c:axId val="460853504"/>
      </c:barChart>
      <c:catAx>
        <c:axId val="460853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9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60853504"/>
        <c:crosses val="autoZero"/>
        <c:auto val="1"/>
        <c:lblAlgn val="ctr"/>
        <c:lblOffset val="100"/>
        <c:noMultiLvlLbl val="0"/>
      </c:catAx>
      <c:valAx>
        <c:axId val="460853504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60853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INGLESE</c:v>
                </c:pt>
              </c:strCache>
            </c:strRef>
          </c:tx>
          <c:spPr>
            <a:solidFill>
              <a:srgbClr val="FF0000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Classi Seconde
 Test di uscita</c:v>
                </c:pt>
                <c:pt idx="1">
                  <c:v>CLASSI PRIME
test di uscita</c:v>
                </c:pt>
              </c:strCache>
            </c:strRef>
          </c:cat>
          <c:val>
            <c:numRef>
              <c:f>Foglio1!$B$2:$B$3</c:f>
              <c:numCache>
                <c:formatCode>0%</c:formatCode>
                <c:ptCount val="2"/>
                <c:pt idx="0">
                  <c:v>0.1125</c:v>
                </c:pt>
                <c:pt idx="1">
                  <c:v>0.17299999999999999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E1-4A43-ABEE-AA15B9F71E17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MATEMATICA</c:v>
                </c:pt>
              </c:strCache>
            </c:strRef>
          </c:tx>
          <c:spPr>
            <a:solidFill>
              <a:srgbClr val="92D050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Classi Seconde
 Test di uscita</c:v>
                </c:pt>
                <c:pt idx="1">
                  <c:v>CLASSI PRIME
test di uscita</c:v>
                </c:pt>
              </c:strCache>
            </c:strRef>
          </c:cat>
          <c:val>
            <c:numRef>
              <c:f>Foglio1!$C$2:$C$3</c:f>
              <c:numCache>
                <c:formatCode>0%</c:formatCode>
                <c:ptCount val="2"/>
                <c:pt idx="0">
                  <c:v>0.39</c:v>
                </c:pt>
                <c:pt idx="1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E1-4A43-ABEE-AA15B9F71E17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ITALIANO</c:v>
                </c:pt>
              </c:strCache>
            </c:strRef>
          </c:tx>
          <c:spPr>
            <a:solidFill>
              <a:srgbClr val="00B0F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Classi Seconde
 Test di uscita</c:v>
                </c:pt>
                <c:pt idx="1">
                  <c:v>CLASSI PRIME
test di uscita</c:v>
                </c:pt>
              </c:strCache>
            </c:strRef>
          </c:cat>
          <c:val>
            <c:numRef>
              <c:f>Foglio1!$D$2:$D$3</c:f>
              <c:numCache>
                <c:formatCode>0%</c:formatCode>
                <c:ptCount val="2"/>
                <c:pt idx="0">
                  <c:v>0.1875</c:v>
                </c:pt>
                <c:pt idx="1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E1-4A43-ABEE-AA15B9F71E1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60853176"/>
        <c:axId val="460853504"/>
      </c:barChart>
      <c:catAx>
        <c:axId val="460853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9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60853504"/>
        <c:crosses val="autoZero"/>
        <c:auto val="1"/>
        <c:lblAlgn val="ctr"/>
        <c:lblOffset val="100"/>
        <c:noMultiLvlLbl val="0"/>
      </c:catAx>
      <c:valAx>
        <c:axId val="460853504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60853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69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INGLESE</c:v>
                </c:pt>
              </c:strCache>
            </c:strRef>
          </c:tx>
          <c:spPr>
            <a:solidFill>
              <a:srgbClr val="FF0000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Classi Seconde
test di ingresso</c:v>
                </c:pt>
                <c:pt idx="1">
                  <c:v>CLASSI PRIME 
test di ingresso</c:v>
                </c:pt>
              </c:strCache>
            </c:strRef>
          </c:cat>
          <c:val>
            <c:numRef>
              <c:f>Foglio1!$B$2:$B$3</c:f>
              <c:numCache>
                <c:formatCode>0%</c:formatCode>
                <c:ptCount val="2"/>
                <c:pt idx="0">
                  <c:v>0.08</c:v>
                </c:pt>
                <c:pt idx="1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E1-4A43-ABEE-AA15B9F71E17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MATEMATICA</c:v>
                </c:pt>
              </c:strCache>
            </c:strRef>
          </c:tx>
          <c:spPr>
            <a:solidFill>
              <a:srgbClr val="92D050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Classi Seconde
test di ingresso</c:v>
                </c:pt>
                <c:pt idx="1">
                  <c:v>CLASSI PRIME 
test di ingresso</c:v>
                </c:pt>
              </c:strCache>
            </c:strRef>
          </c:cat>
          <c:val>
            <c:numRef>
              <c:f>Foglio1!$C$2:$C$3</c:f>
              <c:numCache>
                <c:formatCode>0%</c:formatCode>
                <c:ptCount val="2"/>
                <c:pt idx="0">
                  <c:v>0.13</c:v>
                </c:pt>
                <c:pt idx="1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E1-4A43-ABEE-AA15B9F71E17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ITALIANO</c:v>
                </c:pt>
              </c:strCache>
            </c:strRef>
          </c:tx>
          <c:spPr>
            <a:solidFill>
              <a:srgbClr val="00B0F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Classi Seconde
test di ingresso</c:v>
                </c:pt>
                <c:pt idx="1">
                  <c:v>CLASSI PRIME 
test di ingresso</c:v>
                </c:pt>
              </c:strCache>
            </c:strRef>
          </c:cat>
          <c:val>
            <c:numRef>
              <c:f>Foglio1!$D$2:$D$3</c:f>
              <c:numCache>
                <c:formatCode>0%</c:formatCode>
                <c:ptCount val="2"/>
                <c:pt idx="0">
                  <c:v>7.0000000000000007E-2</c:v>
                </c:pt>
                <c:pt idx="1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E1-4A43-ABEE-AA15B9F71E1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60853176"/>
        <c:axId val="460853504"/>
      </c:barChart>
      <c:catAx>
        <c:axId val="460853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9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60853504"/>
        <c:crosses val="autoZero"/>
        <c:auto val="1"/>
        <c:lblAlgn val="ctr"/>
        <c:lblOffset val="100"/>
        <c:noMultiLvlLbl val="0"/>
      </c:catAx>
      <c:valAx>
        <c:axId val="460853504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60853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69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maggio</c:v>
                </c:pt>
              </c:strCache>
            </c:strRef>
          </c:tx>
          <c:spPr>
            <a:solidFill>
              <a:srgbClr val="FF0000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AFA-45CF-958A-4BB869419228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AFA-45CF-958A-4BB8694192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Foglio1!$A$2:$A$7</c:f>
              <c:strCache>
                <c:ptCount val="6"/>
                <c:pt idx="0">
                  <c:v>nullo</c:v>
                </c:pt>
                <c:pt idx="1">
                  <c:v>scarso</c:v>
                </c:pt>
                <c:pt idx="2">
                  <c:v>appena sufficiente</c:v>
                </c:pt>
                <c:pt idx="3">
                  <c:v>sufficiente</c:v>
                </c:pt>
                <c:pt idx="4">
                  <c:v>buono</c:v>
                </c:pt>
                <c:pt idx="5">
                  <c:v>ottimo</c:v>
                </c:pt>
              </c:strCache>
            </c:strRef>
          </c:cat>
          <c:val>
            <c:numRef>
              <c:f>Foglio1!$B$2:$B$7</c:f>
              <c:numCache>
                <c:formatCode>0%</c:formatCode>
                <c:ptCount val="6"/>
                <c:pt idx="0">
                  <c:v>0.02</c:v>
                </c:pt>
                <c:pt idx="1">
                  <c:v>0.15</c:v>
                </c:pt>
                <c:pt idx="2">
                  <c:v>0.23</c:v>
                </c:pt>
                <c:pt idx="3">
                  <c:v>0.4</c:v>
                </c:pt>
                <c:pt idx="4">
                  <c:v>0.2</c:v>
                </c:pt>
                <c:pt idx="5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E1-4A43-ABEE-AA15B9F71E17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febbraio</c:v>
                </c:pt>
              </c:strCache>
            </c:strRef>
          </c:tx>
          <c:spPr>
            <a:solidFill>
              <a:srgbClr val="92D050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Foglio1!$A$2:$A$7</c:f>
              <c:strCache>
                <c:ptCount val="6"/>
                <c:pt idx="0">
                  <c:v>nullo</c:v>
                </c:pt>
                <c:pt idx="1">
                  <c:v>scarso</c:v>
                </c:pt>
                <c:pt idx="2">
                  <c:v>appena sufficiente</c:v>
                </c:pt>
                <c:pt idx="3">
                  <c:v>sufficiente</c:v>
                </c:pt>
                <c:pt idx="4">
                  <c:v>buono</c:v>
                </c:pt>
                <c:pt idx="5">
                  <c:v>ottimo</c:v>
                </c:pt>
              </c:strCache>
            </c:strRef>
          </c:cat>
          <c:val>
            <c:numRef>
              <c:f>Foglio1!$C$2:$C$7</c:f>
              <c:numCache>
                <c:formatCode>0%</c:formatCode>
                <c:ptCount val="6"/>
                <c:pt idx="0">
                  <c:v>1.2999999999999999E-2</c:v>
                </c:pt>
                <c:pt idx="1">
                  <c:v>0.14299999999999999</c:v>
                </c:pt>
                <c:pt idx="2">
                  <c:v>0.33700000000000002</c:v>
                </c:pt>
                <c:pt idx="3">
                  <c:v>0.314</c:v>
                </c:pt>
                <c:pt idx="4">
                  <c:v>0.17100000000000001</c:v>
                </c:pt>
                <c:pt idx="5">
                  <c:v>2.3E-2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E1-4A43-ABEE-AA15B9F71E17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novembre</c:v>
                </c:pt>
              </c:strCache>
            </c:strRef>
          </c:tx>
          <c:spPr>
            <a:solidFill>
              <a:srgbClr val="00B0F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Foglio1!$A$2:$A$7</c:f>
              <c:strCache>
                <c:ptCount val="6"/>
                <c:pt idx="0">
                  <c:v>nullo</c:v>
                </c:pt>
                <c:pt idx="1">
                  <c:v>scarso</c:v>
                </c:pt>
                <c:pt idx="2">
                  <c:v>appena sufficiente</c:v>
                </c:pt>
                <c:pt idx="3">
                  <c:v>sufficiente</c:v>
                </c:pt>
                <c:pt idx="4">
                  <c:v>buono</c:v>
                </c:pt>
                <c:pt idx="5">
                  <c:v>ottimo</c:v>
                </c:pt>
              </c:strCache>
            </c:strRef>
          </c:cat>
          <c:val>
            <c:numRef>
              <c:f>Foglio1!$D$2:$D$7</c:f>
              <c:numCache>
                <c:formatCode>0%</c:formatCode>
                <c:ptCount val="6"/>
                <c:pt idx="0">
                  <c:v>0.02</c:v>
                </c:pt>
                <c:pt idx="1">
                  <c:v>0.33</c:v>
                </c:pt>
                <c:pt idx="2">
                  <c:v>0.246</c:v>
                </c:pt>
                <c:pt idx="3">
                  <c:v>0.22600000000000001</c:v>
                </c:pt>
                <c:pt idx="4">
                  <c:v>0.127</c:v>
                </c:pt>
                <c:pt idx="5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E1-4A43-ABEE-AA15B9F71E1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60853176"/>
        <c:axId val="460853504"/>
      </c:barChart>
      <c:catAx>
        <c:axId val="460853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9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60853504"/>
        <c:crosses val="autoZero"/>
        <c:auto val="1"/>
        <c:lblAlgn val="ctr"/>
        <c:lblOffset val="100"/>
        <c:noMultiLvlLbl val="0"/>
      </c:catAx>
      <c:valAx>
        <c:axId val="460853504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60853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69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maggio</c:v>
                </c:pt>
              </c:strCache>
            </c:strRef>
          </c:tx>
          <c:spPr>
            <a:solidFill>
              <a:srgbClr val="FF0000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A28-4A4F-80A0-6E214FF424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oppositiva</c:v>
                </c:pt>
                <c:pt idx="1">
                  <c:v>provocatoria</c:v>
                </c:pt>
                <c:pt idx="2">
                  <c:v>non sempre rispettosa</c:v>
                </c:pt>
                <c:pt idx="3">
                  <c:v>rispettosa</c:v>
                </c:pt>
                <c:pt idx="4">
                  <c:v>collaborativa</c:v>
                </c:pt>
              </c:strCache>
            </c:strRef>
          </c:cat>
          <c:val>
            <c:numRef>
              <c:f>Foglio1!$B$2:$B$6</c:f>
              <c:numCache>
                <c:formatCode>0%</c:formatCode>
                <c:ptCount val="5"/>
                <c:pt idx="0">
                  <c:v>0.01</c:v>
                </c:pt>
                <c:pt idx="1">
                  <c:v>0.12</c:v>
                </c:pt>
                <c:pt idx="2">
                  <c:v>0.24</c:v>
                </c:pt>
                <c:pt idx="3">
                  <c:v>0.56000000000000005</c:v>
                </c:pt>
                <c:pt idx="4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E1-4A43-ABEE-AA15B9F71E17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febbraio</c:v>
                </c:pt>
              </c:strCache>
            </c:strRef>
          </c:tx>
          <c:spPr>
            <a:solidFill>
              <a:srgbClr val="92D050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oppositiva</c:v>
                </c:pt>
                <c:pt idx="1">
                  <c:v>provocatoria</c:v>
                </c:pt>
                <c:pt idx="2">
                  <c:v>non sempre rispettosa</c:v>
                </c:pt>
                <c:pt idx="3">
                  <c:v>rispettosa</c:v>
                </c:pt>
                <c:pt idx="4">
                  <c:v>collaborativa</c:v>
                </c:pt>
              </c:strCache>
            </c:strRef>
          </c:cat>
          <c:val>
            <c:numRef>
              <c:f>Foglio1!$C$2:$C$6</c:f>
              <c:numCache>
                <c:formatCode>0%</c:formatCode>
                <c:ptCount val="5"/>
                <c:pt idx="0">
                  <c:v>1.2999999999999999E-2</c:v>
                </c:pt>
                <c:pt idx="1">
                  <c:v>8.0000000000000002E-3</c:v>
                </c:pt>
                <c:pt idx="2">
                  <c:v>0.17799999999999999</c:v>
                </c:pt>
                <c:pt idx="3">
                  <c:v>0.7</c:v>
                </c:pt>
                <c:pt idx="4">
                  <c:v>9.6000000000000002E-2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E1-4A43-ABEE-AA15B9F71E17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novembre</c:v>
                </c:pt>
              </c:strCache>
            </c:strRef>
          </c:tx>
          <c:spPr>
            <a:solidFill>
              <a:srgbClr val="00B0F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oppositiva</c:v>
                </c:pt>
                <c:pt idx="1">
                  <c:v>provocatoria</c:v>
                </c:pt>
                <c:pt idx="2">
                  <c:v>non sempre rispettosa</c:v>
                </c:pt>
                <c:pt idx="3">
                  <c:v>rispettosa</c:v>
                </c:pt>
                <c:pt idx="4">
                  <c:v>collaborativa</c:v>
                </c:pt>
              </c:strCache>
            </c:strRef>
          </c:cat>
          <c:val>
            <c:numRef>
              <c:f>Foglio1!$D$2:$D$6</c:f>
              <c:numCache>
                <c:formatCode>0%</c:formatCode>
                <c:ptCount val="5"/>
                <c:pt idx="0">
                  <c:v>1.2999999999999999E-2</c:v>
                </c:pt>
                <c:pt idx="1">
                  <c:v>3.7999999999999999E-2</c:v>
                </c:pt>
                <c:pt idx="2">
                  <c:v>0.13600000000000001</c:v>
                </c:pt>
                <c:pt idx="3">
                  <c:v>0.69399999999999995</c:v>
                </c:pt>
                <c:pt idx="4">
                  <c:v>0.11600000000000001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E1-4A43-ABEE-AA15B9F71E1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60853176"/>
        <c:axId val="460853504"/>
      </c:barChart>
      <c:catAx>
        <c:axId val="460853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9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60853504"/>
        <c:crosses val="autoZero"/>
        <c:auto val="1"/>
        <c:lblAlgn val="ctr"/>
        <c:lblOffset val="100"/>
        <c:noMultiLvlLbl val="0"/>
      </c:catAx>
      <c:valAx>
        <c:axId val="460853504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60853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69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maggio</c:v>
                </c:pt>
              </c:strCache>
            </c:strRef>
          </c:tx>
          <c:spPr>
            <a:solidFill>
              <a:srgbClr val="FF0000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C15-4FF8-87F8-BD029904D6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oppositiva</c:v>
                </c:pt>
                <c:pt idx="1">
                  <c:v>provocatoria</c:v>
                </c:pt>
                <c:pt idx="2">
                  <c:v>non sempre rispettosa</c:v>
                </c:pt>
                <c:pt idx="3">
                  <c:v>rispettosa</c:v>
                </c:pt>
                <c:pt idx="4">
                  <c:v>collaborativa</c:v>
                </c:pt>
              </c:strCache>
            </c:strRef>
          </c:cat>
          <c:val>
            <c:numRef>
              <c:f>Foglio1!$B$2:$B$6</c:f>
              <c:numCache>
                <c:formatCode>0%</c:formatCode>
                <c:ptCount val="5"/>
                <c:pt idx="0">
                  <c:v>1.4999999999999999E-2</c:v>
                </c:pt>
                <c:pt idx="1">
                  <c:v>0.03</c:v>
                </c:pt>
                <c:pt idx="2">
                  <c:v>0.16</c:v>
                </c:pt>
                <c:pt idx="3">
                  <c:v>0.66</c:v>
                </c:pt>
                <c:pt idx="4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E1-4A43-ABEE-AA15B9F71E17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febbraio</c:v>
                </c:pt>
              </c:strCache>
            </c:strRef>
          </c:tx>
          <c:spPr>
            <a:solidFill>
              <a:srgbClr val="92D050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oppositiva</c:v>
                </c:pt>
                <c:pt idx="1">
                  <c:v>provocatoria</c:v>
                </c:pt>
                <c:pt idx="2">
                  <c:v>non sempre rispettosa</c:v>
                </c:pt>
                <c:pt idx="3">
                  <c:v>rispettosa</c:v>
                </c:pt>
                <c:pt idx="4">
                  <c:v>collaborativa</c:v>
                </c:pt>
              </c:strCache>
            </c:strRef>
          </c:cat>
          <c:val>
            <c:numRef>
              <c:f>Foglio1!$C$2:$C$6</c:f>
              <c:numCache>
                <c:formatCode>0%</c:formatCode>
                <c:ptCount val="5"/>
                <c:pt idx="0" formatCode="0.0%">
                  <c:v>4.0000000000000001E-3</c:v>
                </c:pt>
                <c:pt idx="1">
                  <c:v>0</c:v>
                </c:pt>
                <c:pt idx="2">
                  <c:v>0.152</c:v>
                </c:pt>
                <c:pt idx="3">
                  <c:v>0.70799999999999996</c:v>
                </c:pt>
                <c:pt idx="4">
                  <c:v>0.13400000000000001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E1-4A43-ABEE-AA15B9F71E17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novembre</c:v>
                </c:pt>
              </c:strCache>
            </c:strRef>
          </c:tx>
          <c:spPr>
            <a:solidFill>
              <a:srgbClr val="00B0F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oppositiva</c:v>
                </c:pt>
                <c:pt idx="1">
                  <c:v>provocatoria</c:v>
                </c:pt>
                <c:pt idx="2">
                  <c:v>non sempre rispettosa</c:v>
                </c:pt>
                <c:pt idx="3">
                  <c:v>rispettosa</c:v>
                </c:pt>
                <c:pt idx="4">
                  <c:v>collaborativa</c:v>
                </c:pt>
              </c:strCache>
            </c:strRef>
          </c:cat>
          <c:val>
            <c:numRef>
              <c:f>Foglio1!$D$2:$D$6</c:f>
              <c:numCache>
                <c:formatCode>0%</c:formatCode>
                <c:ptCount val="5"/>
                <c:pt idx="0">
                  <c:v>0.04</c:v>
                </c:pt>
                <c:pt idx="1">
                  <c:v>0.04</c:v>
                </c:pt>
                <c:pt idx="2">
                  <c:v>0.113</c:v>
                </c:pt>
                <c:pt idx="3">
                  <c:v>0.64</c:v>
                </c:pt>
                <c:pt idx="4">
                  <c:v>0.16700000000000001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E1-4A43-ABEE-AA15B9F71E1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60853176"/>
        <c:axId val="460853504"/>
      </c:barChart>
      <c:catAx>
        <c:axId val="460853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9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60853504"/>
        <c:crosses val="autoZero"/>
        <c:auto val="1"/>
        <c:lblAlgn val="ctr"/>
        <c:lblOffset val="100"/>
        <c:noMultiLvlLbl val="0"/>
      </c:catAx>
      <c:valAx>
        <c:axId val="460853504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60853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69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maggio</c:v>
                </c:pt>
              </c:strCache>
            </c:strRef>
          </c:tx>
          <c:spPr>
            <a:solidFill>
              <a:srgbClr val="FF0000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bassa</c:v>
                </c:pt>
                <c:pt idx="1">
                  <c:v>media</c:v>
                </c:pt>
                <c:pt idx="2">
                  <c:v>alta</c:v>
                </c:pt>
              </c:strCache>
            </c:strRef>
          </c:cat>
          <c:val>
            <c:numRef>
              <c:f>Foglio1!$B$2:$B$4</c:f>
              <c:numCache>
                <c:formatCode>0%</c:formatCode>
                <c:ptCount val="3"/>
                <c:pt idx="0">
                  <c:v>0.49</c:v>
                </c:pt>
                <c:pt idx="1">
                  <c:v>0.48</c:v>
                </c:pt>
                <c:pt idx="2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E1-4A43-ABEE-AA15B9F71E17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febbraio</c:v>
                </c:pt>
              </c:strCache>
            </c:strRef>
          </c:tx>
          <c:spPr>
            <a:solidFill>
              <a:srgbClr val="92D050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bassa</c:v>
                </c:pt>
                <c:pt idx="1">
                  <c:v>media</c:v>
                </c:pt>
                <c:pt idx="2">
                  <c:v>alta</c:v>
                </c:pt>
              </c:strCache>
            </c:strRef>
          </c:cat>
          <c:val>
            <c:numRef>
              <c:f>Foglio1!$C$2:$C$4</c:f>
              <c:numCache>
                <c:formatCode>0%</c:formatCode>
                <c:ptCount val="3"/>
                <c:pt idx="0">
                  <c:v>0.47499999999999998</c:v>
                </c:pt>
                <c:pt idx="1">
                  <c:v>0.49299999999999999</c:v>
                </c:pt>
                <c:pt idx="2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E1-4A43-ABEE-AA15B9F71E17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novembre</c:v>
                </c:pt>
              </c:strCache>
            </c:strRef>
          </c:tx>
          <c:spPr>
            <a:solidFill>
              <a:srgbClr val="00B0F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bassa</c:v>
                </c:pt>
                <c:pt idx="1">
                  <c:v>media</c:v>
                </c:pt>
                <c:pt idx="2">
                  <c:v>alta</c:v>
                </c:pt>
              </c:strCache>
            </c:strRef>
          </c:cat>
          <c:val>
            <c:numRef>
              <c:f>Foglio1!$D$2:$D$4</c:f>
              <c:numCache>
                <c:formatCode>0%</c:formatCode>
                <c:ptCount val="3"/>
                <c:pt idx="0">
                  <c:v>0.48599999999999999</c:v>
                </c:pt>
                <c:pt idx="1">
                  <c:v>0.46</c:v>
                </c:pt>
                <c:pt idx="2">
                  <c:v>5.2999999999999999E-2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E1-4A43-ABEE-AA15B9F71E1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60853176"/>
        <c:axId val="460853504"/>
      </c:barChart>
      <c:catAx>
        <c:axId val="460853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9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60853504"/>
        <c:crosses val="autoZero"/>
        <c:auto val="1"/>
        <c:lblAlgn val="ctr"/>
        <c:lblOffset val="100"/>
        <c:noMultiLvlLbl val="0"/>
      </c:catAx>
      <c:valAx>
        <c:axId val="460853504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60853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69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Foglio1!$A$2:$A$4</cx:f>
        <cx:lvl ptCount="3">
          <cx:pt idx="0"> MIGLIORATI  MA INSUFFICIENTI</cx:pt>
          <cx:pt idx="1">MIGLIORATI E ALMENO SUFFICIENTI</cx:pt>
          <cx:pt idx="2">NON MIGLIORATI</cx:pt>
        </cx:lvl>
        <cx:lvl ptCount="0"/>
        <cx:lvl ptCount="0"/>
      </cx:strDim>
      <cx:numDim type="size">
        <cx:f>Foglio1!$B$2:$B$4</cx:f>
        <cx:lvl ptCount="3" formatCode="0%">
          <cx:pt idx="0">0.23000000000000001</cx:pt>
          <cx:pt idx="1">0.64000000000000001</cx:pt>
          <cx:pt idx="2">0.13</cx:pt>
        </cx:lvl>
      </cx:numDim>
    </cx:data>
  </cx:chartData>
  <cx:chart>
    <cx:title pos="t" align="ctr" overlay="0">
      <cx:tx>
        <cx:txData>
          <cx:v>ITALIANO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it-IT" sz="1862" b="1" i="0" u="none" strike="noStrike" baseline="0" dirty="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</a:rPr>
            <a:t>ITALIANO</a:t>
          </a:r>
        </a:p>
      </cx:txPr>
    </cx:title>
    <cx:plotArea>
      <cx:plotAreaRegion>
        <cx:series layoutId="sunburst" uniqueId="{1F60754C-A94C-4B1E-8C65-91773410716B}">
          <cx:tx>
            <cx:txData>
              <cx:f>Foglio1!$B$1</cx:f>
              <cx:v>Serie1</cx:v>
            </cx:txData>
          </cx:tx>
          <cx:dataPt idx="0">
            <cx:spPr>
              <a:solidFill>
                <a:srgbClr val="FFC000"/>
              </a:solidFill>
            </cx:spPr>
          </cx:dataPt>
          <cx:dataPt idx="1">
            <cx:spPr>
              <a:solidFill>
                <a:srgbClr val="00B050"/>
              </a:solidFill>
            </cx:spPr>
          </cx:dataPt>
          <cx:dataPt idx="2">
            <cx:spPr>
              <a:solidFill>
                <a:srgbClr val="C00000"/>
              </a:solidFill>
            </cx:spPr>
          </cx:dataPt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880" baseline="0">
                    <a:solidFill>
                      <a:schemeClr val="tx1"/>
                    </a:solidFill>
                  </a:defRPr>
                </a:pPr>
                <a:endParaRPr lang="it-IT" sz="880" b="0" i="0" u="none" strike="noStrike" baseline="0">
                  <a:solidFill>
                    <a:schemeClr val="tx1"/>
                  </a:solidFill>
                  <a:latin typeface="Gill Sans MT" panose="020B0502020104020203"/>
                </a:endParaRPr>
              </a:p>
            </cx:txPr>
            <cx:visibility seriesName="0" categoryName="1" value="1"/>
            <cx:separator>, </cx:separator>
          </cx:dataLabels>
          <cx:dataId val="0"/>
        </cx:series>
      </cx:plotAreaRegion>
    </cx:plotArea>
  </cx:chart>
</cx:chartSpace>
</file>

<file path=ppt/charts/chartEx10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Foglio1!$A$2:$A$4</cx:f>
        <cx:lvl ptCount="3">
          <cx:pt idx="0"> MIGLIORATI  MA INSUFFICIENTI</cx:pt>
          <cx:pt idx="1">MIGLIORATI E ALMENO SUFFICIENTI</cx:pt>
          <cx:pt idx="2">NON MIGLIORATI</cx:pt>
        </cx:lvl>
        <cx:lvl ptCount="0"/>
        <cx:lvl ptCount="0"/>
      </cx:strDim>
      <cx:numDim type="size">
        <cx:f>Foglio1!$B$2:$B$4</cx:f>
        <cx:lvl ptCount="3" formatCode="0%">
          <cx:pt idx="0">0.23999999999999999</cx:pt>
          <cx:pt idx="1">0.67000000000000004</cx:pt>
          <cx:pt idx="2">0.089999999999999997</cx:pt>
        </cx:lvl>
      </cx:numDim>
    </cx:data>
  </cx:chartData>
  <cx:chart>
    <cx:title pos="t" align="ctr" overlay="0">
      <cx:tx>
        <cx:txData>
          <cx:v>ITALIANO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it-IT" sz="1862" b="1" i="0" u="none" strike="noStrike" baseline="0" dirty="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</a:rPr>
            <a:t>ITALIANO</a:t>
          </a:r>
        </a:p>
      </cx:txPr>
    </cx:title>
    <cx:plotArea>
      <cx:plotAreaRegion>
        <cx:series layoutId="sunburst" uniqueId="{1F60754C-A94C-4B1E-8C65-91773410716B}">
          <cx:tx>
            <cx:txData>
              <cx:f>Foglio1!$B$1</cx:f>
              <cx:v>Serie1</cx:v>
            </cx:txData>
          </cx:tx>
          <cx:dataPt idx="0">
            <cx:spPr>
              <a:solidFill>
                <a:srgbClr val="FFC000"/>
              </a:solidFill>
            </cx:spPr>
          </cx:dataPt>
          <cx:dataPt idx="1">
            <cx:spPr>
              <a:solidFill>
                <a:srgbClr val="00B050"/>
              </a:solidFill>
            </cx:spPr>
          </cx:dataPt>
          <cx:dataPt idx="2">
            <cx:spPr>
              <a:solidFill>
                <a:srgbClr val="C00000"/>
              </a:solidFill>
            </cx:spPr>
          </cx:dataPt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880" baseline="0">
                    <a:solidFill>
                      <a:schemeClr val="tx1"/>
                    </a:solidFill>
                  </a:defRPr>
                </a:pPr>
                <a:endParaRPr lang="it-IT" sz="880" b="0" i="0" u="none" strike="noStrike" baseline="0">
                  <a:solidFill>
                    <a:schemeClr val="tx1"/>
                  </a:solidFill>
                  <a:latin typeface="Gill Sans MT" panose="020B0502020104020203"/>
                </a:endParaRPr>
              </a:p>
            </cx:txPr>
            <cx:visibility seriesName="0" categoryName="1" value="1"/>
            <cx:separator>, </cx:separator>
          </cx:dataLabels>
          <cx:dataId val="0"/>
        </cx:series>
      </cx:plotAreaRegion>
    </cx:plotArea>
  </cx:chart>
</cx:chartSpace>
</file>

<file path=ppt/charts/chartEx1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Foglio1!$A$2:$A$4</cx:f>
        <cx:lvl ptCount="3">
          <cx:pt idx="0"> MIGLIORATI  MA INSUFFICIENTI</cx:pt>
          <cx:pt idx="1">MIGLIORATI E ALMENO SUFFICIENTI</cx:pt>
          <cx:pt idx="2">NON MIGLIORATI</cx:pt>
        </cx:lvl>
        <cx:lvl ptCount="0"/>
        <cx:lvl ptCount="0"/>
      </cx:strDim>
      <cx:numDim type="size">
        <cx:f>Foglio1!$B$2:$B$4</cx:f>
        <cx:lvl ptCount="3" formatCode="0%">
          <cx:pt idx="0">0.19</cx:pt>
          <cx:pt idx="1">0.60999999999999999</cx:pt>
          <cx:pt idx="2">0.20000000000000001</cx:pt>
        </cx:lvl>
      </cx:numDim>
    </cx:data>
  </cx:chartData>
  <cx:chart>
    <cx:title pos="t" align="ctr" overlay="0">
      <cx:tx>
        <cx:txData>
          <cx:v>INGLESE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it-IT" sz="1862" b="1" i="0" u="none" strike="noStrike" baseline="0" dirty="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</a:rPr>
            <a:t>INGLESE</a:t>
          </a:r>
        </a:p>
      </cx:txPr>
    </cx:title>
    <cx:plotArea>
      <cx:plotAreaRegion>
        <cx:series layoutId="sunburst" uniqueId="{1F60754C-A94C-4B1E-8C65-91773410716B}">
          <cx:tx>
            <cx:txData>
              <cx:f>Foglio1!$B$1</cx:f>
              <cx:v>Serie1</cx:v>
            </cx:txData>
          </cx:tx>
          <cx:dataPt idx="0">
            <cx:spPr>
              <a:solidFill>
                <a:srgbClr val="FFC000"/>
              </a:solidFill>
            </cx:spPr>
          </cx:dataPt>
          <cx:dataPt idx="1">
            <cx:spPr>
              <a:solidFill>
                <a:srgbClr val="00B050"/>
              </a:solidFill>
            </cx:spPr>
          </cx:dataPt>
          <cx:dataPt idx="2">
            <cx:spPr>
              <a:solidFill>
                <a:srgbClr val="C00000"/>
              </a:solidFill>
            </cx:spPr>
          </cx:dataPt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880" baseline="0">
                    <a:solidFill>
                      <a:schemeClr val="tx1"/>
                    </a:solidFill>
                  </a:defRPr>
                </a:pPr>
                <a:endParaRPr lang="it-IT" sz="880" b="0" i="0" u="none" strike="noStrike" baseline="0">
                  <a:solidFill>
                    <a:schemeClr val="tx1"/>
                  </a:solidFill>
                  <a:latin typeface="Gill Sans MT" panose="020B0502020104020203"/>
                </a:endParaRPr>
              </a:p>
            </cx:txPr>
            <cx:visibility seriesName="0" categoryName="1" value="1"/>
            <cx:separator>, </cx:separator>
          </cx:dataLabels>
          <cx:dataId val="0"/>
        </cx:series>
      </cx:plotAreaRegion>
    </cx:plotArea>
  </cx:chart>
</cx:chartSpace>
</file>

<file path=ppt/charts/chartEx1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Foglio1!$A$2:$A$4</cx:f>
        <cx:lvl ptCount="3">
          <cx:pt idx="0"> MIGLIORATI  MA INSUFFICIENTI</cx:pt>
          <cx:pt idx="1">MIGLIORATI E ALMENO SUFFICIENTI</cx:pt>
          <cx:pt idx="2">NON MIGLIORATI</cx:pt>
        </cx:lvl>
        <cx:lvl ptCount="0"/>
        <cx:lvl ptCount="0"/>
      </cx:strDim>
      <cx:numDim type="size">
        <cx:f>Foglio1!$B$2:$B$4</cx:f>
        <cx:lvl ptCount="3" formatCode="0%">
          <cx:pt idx="0">0.16</cx:pt>
          <cx:pt idx="1">0.44</cx:pt>
          <cx:pt idx="2">0.40000000000000002</cx:pt>
        </cx:lvl>
      </cx:numDim>
    </cx:data>
  </cx:chartData>
  <cx:chart>
    <cx:title pos="t" align="ctr" overlay="0">
      <cx:tx>
        <cx:txData>
          <cx:v>MATEMATICA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it-IT" sz="1862" b="1" i="0" u="none" strike="noStrike" baseline="0" dirty="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</a:rPr>
            <a:t>MATEMATICA</a:t>
          </a:r>
        </a:p>
      </cx:txPr>
    </cx:title>
    <cx:plotArea>
      <cx:plotAreaRegion>
        <cx:series layoutId="sunburst" uniqueId="{1F60754C-A94C-4B1E-8C65-91773410716B}">
          <cx:tx>
            <cx:txData>
              <cx:f>Foglio1!$B$1</cx:f>
              <cx:v>Serie1</cx:v>
            </cx:txData>
          </cx:tx>
          <cx:dataPt idx="0">
            <cx:spPr>
              <a:solidFill>
                <a:srgbClr val="FFC000"/>
              </a:solidFill>
            </cx:spPr>
          </cx:dataPt>
          <cx:dataPt idx="1">
            <cx:spPr>
              <a:solidFill>
                <a:srgbClr val="00B050"/>
              </a:solidFill>
            </cx:spPr>
          </cx:dataPt>
          <cx:dataPt idx="2">
            <cx:spPr>
              <a:solidFill>
                <a:srgbClr val="C00000"/>
              </a:solidFill>
            </cx:spPr>
          </cx:dataPt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880" baseline="0">
                    <a:solidFill>
                      <a:schemeClr val="tx1"/>
                    </a:solidFill>
                  </a:defRPr>
                </a:pPr>
                <a:endParaRPr lang="it-IT" sz="880" b="0" i="0" u="none" strike="noStrike" baseline="0">
                  <a:solidFill>
                    <a:schemeClr val="tx1"/>
                  </a:solidFill>
                  <a:latin typeface="Gill Sans MT" panose="020B0502020104020203"/>
                </a:endParaRPr>
              </a:p>
            </cx:txPr>
            <cx:visibility seriesName="0" categoryName="1" value="1"/>
            <cx:separator>, </cx:separator>
          </cx:dataLabels>
          <cx:dataId val="0"/>
        </cx:series>
      </cx:plotAreaRegion>
    </cx:plotArea>
  </cx:chart>
</cx:chartSpace>
</file>

<file path=ppt/charts/chartEx1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Foglio1!$A$2:$A$4</cx:f>
        <cx:lvl ptCount="3">
          <cx:pt idx="0"> MIGLIORATI  MA INSUFFICIENTI</cx:pt>
          <cx:pt idx="1">MIGLIORATI E ALMENO SUFFICIENTI</cx:pt>
          <cx:pt idx="2">NON MIGLIORATI</cx:pt>
        </cx:lvl>
        <cx:lvl ptCount="0"/>
        <cx:lvl ptCount="0"/>
      </cx:strDim>
      <cx:numDim type="size">
        <cx:f>Foglio1!$B$2:$B$4</cx:f>
        <cx:lvl ptCount="3" formatCode="0%">
          <cx:pt idx="0">0.31</cx:pt>
          <cx:pt idx="1">0.37</cx:pt>
          <cx:pt idx="2">0.31</cx:pt>
        </cx:lvl>
      </cx:numDim>
    </cx:data>
  </cx:chartData>
  <cx:chart>
    <cx:title pos="t" align="ctr" overlay="0">
      <cx:tx>
        <cx:txData>
          <cx:v>ITALIANO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it-IT" sz="1862" b="1" i="0" u="none" strike="noStrike" baseline="0" dirty="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</a:rPr>
            <a:t>ITALIANO</a:t>
          </a:r>
        </a:p>
      </cx:txPr>
    </cx:title>
    <cx:plotArea>
      <cx:plotAreaRegion>
        <cx:series layoutId="sunburst" uniqueId="{1F60754C-A94C-4B1E-8C65-91773410716B}">
          <cx:tx>
            <cx:txData>
              <cx:f>Foglio1!$B$1</cx:f>
              <cx:v>Serie1</cx:v>
            </cx:txData>
          </cx:tx>
          <cx:dataPt idx="0">
            <cx:spPr>
              <a:solidFill>
                <a:srgbClr val="FFC000"/>
              </a:solidFill>
            </cx:spPr>
          </cx:dataPt>
          <cx:dataPt idx="1">
            <cx:spPr>
              <a:solidFill>
                <a:srgbClr val="00B050"/>
              </a:solidFill>
            </cx:spPr>
          </cx:dataPt>
          <cx:dataPt idx="2">
            <cx:spPr>
              <a:solidFill>
                <a:srgbClr val="C00000"/>
              </a:solidFill>
            </cx:spPr>
          </cx:dataPt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880" baseline="0">
                    <a:solidFill>
                      <a:schemeClr val="tx1"/>
                    </a:solidFill>
                  </a:defRPr>
                </a:pPr>
                <a:endParaRPr lang="it-IT" sz="880" b="0" i="0" u="none" strike="noStrike" baseline="0">
                  <a:solidFill>
                    <a:schemeClr val="tx1"/>
                  </a:solidFill>
                  <a:latin typeface="Gill Sans MT" panose="020B0502020104020203"/>
                </a:endParaRPr>
              </a:p>
            </cx:txPr>
            <cx:visibility seriesName="0" categoryName="1" value="1"/>
            <cx:separator>, </cx:separator>
          </cx:dataLabels>
          <cx:dataId val="0"/>
        </cx:series>
      </cx:plotAreaRegion>
    </cx:plotArea>
  </cx:chart>
</cx:chartSpace>
</file>

<file path=ppt/charts/chartEx14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Foglio1!$A$2:$A$4</cx:f>
        <cx:lvl ptCount="3">
          <cx:pt idx="0"> MIGLIORATI  MA INSUFFICIENTI</cx:pt>
          <cx:pt idx="1">MIGLIORATI E ALMENO SUFFICIENTI</cx:pt>
          <cx:pt idx="2">NON MIGLIORATI</cx:pt>
        </cx:lvl>
        <cx:lvl ptCount="0"/>
        <cx:lvl ptCount="0"/>
      </cx:strDim>
      <cx:numDim type="size">
        <cx:f>Foglio1!$B$2:$B$4</cx:f>
        <cx:lvl ptCount="3" formatCode="0%">
          <cx:pt idx="0">0.10000000000000001</cx:pt>
          <cx:pt idx="1">0.38</cx:pt>
          <cx:pt idx="2">0.52000000000000002</cx:pt>
        </cx:lvl>
      </cx:numDim>
    </cx:data>
  </cx:chartData>
  <cx:chart>
    <cx:title pos="t" align="ctr" overlay="0">
      <cx:tx>
        <cx:txData>
          <cx:v>INGLESE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it-IT" sz="1862" b="1" i="0" u="none" strike="noStrike" baseline="0" dirty="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</a:rPr>
            <a:t>INGLESE</a:t>
          </a:r>
        </a:p>
      </cx:txPr>
    </cx:title>
    <cx:plotArea>
      <cx:plotAreaRegion>
        <cx:series layoutId="sunburst" uniqueId="{1F60754C-A94C-4B1E-8C65-91773410716B}">
          <cx:tx>
            <cx:txData>
              <cx:f>Foglio1!$B$1</cx:f>
              <cx:v>Serie1</cx:v>
            </cx:txData>
          </cx:tx>
          <cx:dataPt idx="0">
            <cx:spPr>
              <a:solidFill>
                <a:srgbClr val="FFC000"/>
              </a:solidFill>
            </cx:spPr>
          </cx:dataPt>
          <cx:dataPt idx="1">
            <cx:spPr>
              <a:solidFill>
                <a:srgbClr val="00B050"/>
              </a:solidFill>
            </cx:spPr>
          </cx:dataPt>
          <cx:dataPt idx="2">
            <cx:spPr>
              <a:solidFill>
                <a:srgbClr val="C00000"/>
              </a:solidFill>
            </cx:spPr>
          </cx:dataPt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880" baseline="0">
                    <a:solidFill>
                      <a:schemeClr val="tx1"/>
                    </a:solidFill>
                  </a:defRPr>
                </a:pPr>
                <a:endParaRPr lang="it-IT" sz="880" b="0" i="0" u="none" strike="noStrike" baseline="0">
                  <a:solidFill>
                    <a:schemeClr val="tx1"/>
                  </a:solidFill>
                  <a:latin typeface="Gill Sans MT" panose="020B0502020104020203"/>
                </a:endParaRPr>
              </a:p>
            </cx:txPr>
            <cx:visibility seriesName="0" categoryName="1" value="1"/>
            <cx:separator>, </cx:separator>
          </cx:dataLabels>
          <cx:dataId val="0"/>
        </cx:series>
      </cx:plotAreaRegion>
    </cx:plotArea>
  </cx:chart>
</cx:chartSpace>
</file>

<file path=ppt/charts/chartEx15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Foglio1!$A$2:$A$4</cx:f>
        <cx:lvl ptCount="3">
          <cx:pt idx="0"> MIGLIORATI  MA INSUFFICIENTI</cx:pt>
          <cx:pt idx="1">MIGLIORATI E ALMENO SUFFICIENTI</cx:pt>
          <cx:pt idx="2">NON MIGLIORATI</cx:pt>
        </cx:lvl>
        <cx:lvl ptCount="0"/>
        <cx:lvl ptCount="0"/>
      </cx:strDim>
      <cx:numDim type="size">
        <cx:f>Foglio1!$B$2:$B$4</cx:f>
        <cx:lvl ptCount="3" formatCode="0%">
          <cx:pt idx="0">0.14000000000000001</cx:pt>
          <cx:pt idx="1">0.39000000000000001</cx:pt>
          <cx:pt idx="2">0.46999999999999997</cx:pt>
        </cx:lvl>
      </cx:numDim>
    </cx:data>
  </cx:chartData>
  <cx:chart>
    <cx:title pos="t" align="ctr" overlay="0">
      <cx:tx>
        <cx:txData>
          <cx:v>MATEMATICA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it-IT" sz="1862" b="1" i="0" u="none" strike="noStrike" baseline="0" dirty="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</a:rPr>
            <a:t>MATEMATICA</a:t>
          </a:r>
        </a:p>
      </cx:txPr>
    </cx:title>
    <cx:plotArea>
      <cx:plotAreaRegion>
        <cx:series layoutId="sunburst" uniqueId="{1F60754C-A94C-4B1E-8C65-91773410716B}">
          <cx:tx>
            <cx:txData>
              <cx:f>Foglio1!$B$1</cx:f>
              <cx:v>Serie1</cx:v>
            </cx:txData>
          </cx:tx>
          <cx:dataPt idx="0">
            <cx:spPr>
              <a:solidFill>
                <a:srgbClr val="FFC000"/>
              </a:solidFill>
            </cx:spPr>
          </cx:dataPt>
          <cx:dataPt idx="1">
            <cx:spPr>
              <a:solidFill>
                <a:srgbClr val="00B050"/>
              </a:solidFill>
            </cx:spPr>
          </cx:dataPt>
          <cx:dataPt idx="2">
            <cx:spPr>
              <a:solidFill>
                <a:srgbClr val="C00000"/>
              </a:solidFill>
            </cx:spPr>
          </cx:dataPt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880" baseline="0">
                    <a:solidFill>
                      <a:schemeClr val="tx1"/>
                    </a:solidFill>
                  </a:defRPr>
                </a:pPr>
                <a:endParaRPr lang="it-IT" sz="880" b="0" i="0" u="none" strike="noStrike" baseline="0">
                  <a:solidFill>
                    <a:schemeClr val="tx1"/>
                  </a:solidFill>
                  <a:latin typeface="Gill Sans MT" panose="020B0502020104020203"/>
                </a:endParaRPr>
              </a:p>
            </cx:txPr>
            <cx:visibility seriesName="0" categoryName="1" value="1"/>
            <cx:separator>, </cx:separator>
          </cx:dataLabels>
          <cx:dataId val="0"/>
        </cx:series>
      </cx:plotAreaRegion>
    </cx:plotArea>
  </cx:chart>
</cx:chartSpace>
</file>

<file path=ppt/charts/chartEx16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Foglio1!$A$2:$A$4</cx:f>
        <cx:lvl ptCount="3">
          <cx:pt idx="0"> MIGLIORATI  MA INSUFFICIENTI</cx:pt>
          <cx:pt idx="1">MIGLIORATI E ALMENO SUFFICIENTI</cx:pt>
          <cx:pt idx="2">NON MIGLIORATI</cx:pt>
        </cx:lvl>
        <cx:lvl ptCount="0"/>
        <cx:lvl ptCount="0"/>
      </cx:strDim>
      <cx:numDim type="size">
        <cx:f>Foglio1!$B$2:$B$4</cx:f>
        <cx:lvl ptCount="3" formatCode="0%">
          <cx:pt idx="0">0.37</cx:pt>
          <cx:pt idx="1">0.32000000000000001</cx:pt>
          <cx:pt idx="2">0.31</cx:pt>
        </cx:lvl>
      </cx:numDim>
    </cx:data>
  </cx:chartData>
  <cx:chart>
    <cx:title pos="t" align="ctr" overlay="0">
      <cx:tx>
        <cx:txData>
          <cx:v>ITALIANO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it-IT" sz="1862" b="1" i="0" u="none" strike="noStrike" baseline="0" dirty="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</a:rPr>
            <a:t>ITALIANO</a:t>
          </a:r>
        </a:p>
      </cx:txPr>
    </cx:title>
    <cx:plotArea>
      <cx:plotAreaRegion>
        <cx:series layoutId="sunburst" uniqueId="{1F60754C-A94C-4B1E-8C65-91773410716B}">
          <cx:tx>
            <cx:txData>
              <cx:f>Foglio1!$B$1</cx:f>
              <cx:v>Serie1</cx:v>
            </cx:txData>
          </cx:tx>
          <cx:dataPt idx="0">
            <cx:spPr>
              <a:solidFill>
                <a:srgbClr val="FFC000"/>
              </a:solidFill>
            </cx:spPr>
          </cx:dataPt>
          <cx:dataPt idx="1">
            <cx:spPr>
              <a:solidFill>
                <a:srgbClr val="00B050"/>
              </a:solidFill>
            </cx:spPr>
          </cx:dataPt>
          <cx:dataPt idx="2">
            <cx:spPr>
              <a:solidFill>
                <a:srgbClr val="C00000"/>
              </a:solidFill>
            </cx:spPr>
          </cx:dataPt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880" baseline="0">
                    <a:solidFill>
                      <a:schemeClr val="tx1"/>
                    </a:solidFill>
                  </a:defRPr>
                </a:pPr>
                <a:endParaRPr lang="it-IT" sz="880" b="0" i="0" u="none" strike="noStrike" baseline="0">
                  <a:solidFill>
                    <a:schemeClr val="tx1"/>
                  </a:solidFill>
                  <a:latin typeface="Gill Sans MT" panose="020B0502020104020203"/>
                </a:endParaRPr>
              </a:p>
            </cx:txPr>
            <cx:visibility seriesName="0" categoryName="1" value="1"/>
            <cx:separator>, </cx:separator>
          </cx:dataLabels>
          <cx:dataId val="0"/>
        </cx:series>
      </cx:plotAreaRegion>
    </cx:plotArea>
  </cx:chart>
</cx:chartSpace>
</file>

<file path=ppt/charts/chartEx17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Foglio1!$A$2:$A$4</cx:f>
        <cx:lvl ptCount="3">
          <cx:pt idx="0"> MIGLIORATI  MA INSUFFICIENTI</cx:pt>
          <cx:pt idx="1">MIGLIORATI E ALMENO SUFFICIENTI</cx:pt>
          <cx:pt idx="2">NON MIGLIORATI</cx:pt>
        </cx:lvl>
        <cx:lvl ptCount="0"/>
        <cx:lvl ptCount="0"/>
      </cx:strDim>
      <cx:numDim type="size">
        <cx:f>Foglio1!$B$2:$B$4</cx:f>
        <cx:lvl ptCount="3" formatCode="0%">
          <cx:pt idx="0">0</cx:pt>
          <cx:pt idx="1">0.28000000000000003</cx:pt>
          <cx:pt idx="2">0.71999999999999997</cx:pt>
        </cx:lvl>
      </cx:numDim>
    </cx:data>
  </cx:chartData>
  <cx:chart>
    <cx:title pos="t" align="ctr" overlay="0">
      <cx:tx>
        <cx:txData>
          <cx:v>INGLESE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it-IT" sz="1862" b="1" i="0" u="none" strike="noStrike" baseline="0" dirty="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</a:rPr>
            <a:t>INGLESE</a:t>
          </a:r>
        </a:p>
      </cx:txPr>
    </cx:title>
    <cx:plotArea>
      <cx:plotAreaRegion>
        <cx:series layoutId="sunburst" uniqueId="{1F60754C-A94C-4B1E-8C65-91773410716B}">
          <cx:tx>
            <cx:txData>
              <cx:f>Foglio1!$B$1</cx:f>
              <cx:v>Serie1</cx:v>
            </cx:txData>
          </cx:tx>
          <cx:dataPt idx="0">
            <cx:spPr>
              <a:solidFill>
                <a:srgbClr val="FFC000"/>
              </a:solidFill>
            </cx:spPr>
          </cx:dataPt>
          <cx:dataPt idx="1">
            <cx:spPr>
              <a:solidFill>
                <a:srgbClr val="00B050"/>
              </a:solidFill>
            </cx:spPr>
          </cx:dataPt>
          <cx:dataPt idx="2">
            <cx:spPr>
              <a:solidFill>
                <a:srgbClr val="C00000"/>
              </a:solidFill>
            </cx:spPr>
          </cx:dataPt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880" baseline="0">
                    <a:solidFill>
                      <a:schemeClr val="tx1"/>
                    </a:solidFill>
                  </a:defRPr>
                </a:pPr>
                <a:endParaRPr lang="it-IT" sz="880" b="0" i="0" u="none" strike="noStrike" baseline="0">
                  <a:solidFill>
                    <a:schemeClr val="tx1"/>
                  </a:solidFill>
                  <a:latin typeface="Gill Sans MT" panose="020B0502020104020203"/>
                </a:endParaRPr>
              </a:p>
            </cx:txPr>
            <cx:visibility seriesName="0" categoryName="1" value="1"/>
            <cx:separator>, </cx:separator>
          </cx:dataLabels>
          <cx:dataId val="0"/>
        </cx:series>
      </cx:plotAreaRegion>
    </cx:plotArea>
  </cx:chart>
</cx:chartSpace>
</file>

<file path=ppt/charts/chartEx18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Foglio1!$A$2:$A$4</cx:f>
        <cx:lvl ptCount="3">
          <cx:pt idx="0"> MIGLIORATI  MA INSUFFICIENTI</cx:pt>
          <cx:pt idx="1">MIGLIORATI E ALMENO SUFFICIENTI</cx:pt>
          <cx:pt idx="2">NON MIGLIORATI</cx:pt>
        </cx:lvl>
        <cx:lvl ptCount="0"/>
        <cx:lvl ptCount="0"/>
      </cx:strDim>
      <cx:numDim type="size">
        <cx:f>Foglio1!$B$2:$B$4</cx:f>
        <cx:lvl ptCount="3" formatCode="0%">
          <cx:pt idx="0">0.14000000000000001</cx:pt>
          <cx:pt idx="1">0.45000000000000001</cx:pt>
          <cx:pt idx="2">0.40999999999999998</cx:pt>
        </cx:lvl>
      </cx:numDim>
    </cx:data>
  </cx:chartData>
  <cx:chart>
    <cx:title pos="t" align="ctr" overlay="0">
      <cx:tx>
        <cx:txData>
          <cx:v>MATEMATICA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it-IT" sz="1862" b="1" i="0" u="none" strike="noStrike" baseline="0" dirty="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</a:rPr>
            <a:t>MATEMATICA</a:t>
          </a:r>
        </a:p>
      </cx:txPr>
    </cx:title>
    <cx:plotArea>
      <cx:plotAreaRegion>
        <cx:series layoutId="sunburst" uniqueId="{1F60754C-A94C-4B1E-8C65-91773410716B}">
          <cx:tx>
            <cx:txData>
              <cx:f>Foglio1!$B$1</cx:f>
              <cx:v>Serie1</cx:v>
            </cx:txData>
          </cx:tx>
          <cx:dataPt idx="0">
            <cx:spPr>
              <a:solidFill>
                <a:srgbClr val="FFC000"/>
              </a:solidFill>
            </cx:spPr>
          </cx:dataPt>
          <cx:dataPt idx="1">
            <cx:spPr>
              <a:solidFill>
                <a:srgbClr val="00B050"/>
              </a:solidFill>
            </cx:spPr>
          </cx:dataPt>
          <cx:dataPt idx="2">
            <cx:spPr>
              <a:solidFill>
                <a:srgbClr val="C00000"/>
              </a:solidFill>
            </cx:spPr>
          </cx:dataPt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880" baseline="0">
                    <a:solidFill>
                      <a:schemeClr val="tx1"/>
                    </a:solidFill>
                  </a:defRPr>
                </a:pPr>
                <a:endParaRPr lang="it-IT" sz="880" b="0" i="0" u="none" strike="noStrike" baseline="0">
                  <a:solidFill>
                    <a:schemeClr val="tx1"/>
                  </a:solidFill>
                  <a:latin typeface="Gill Sans MT" panose="020B0502020104020203"/>
                </a:endParaRPr>
              </a:p>
            </cx:txPr>
            <cx:visibility seriesName="0" categoryName="1" value="1"/>
            <cx:separator>, </cx:separator>
          </cx:dataLabels>
          <cx:dataId val="0"/>
        </cx:series>
      </cx:plotAreaRegion>
    </cx:plotArea>
  </cx:chart>
</cx:chartSpace>
</file>

<file path=ppt/charts/chartEx19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Foglio1!$A$2:$A$4</cx:f>
        <cx:lvl ptCount="3">
          <cx:pt idx="0"> MIGLIORATI  MA INSUFFICIENTI</cx:pt>
          <cx:pt idx="1">MIGLIORATI E ALMENO SUFFICIENTI</cx:pt>
          <cx:pt idx="2">NON MIGLIORATI</cx:pt>
        </cx:lvl>
        <cx:lvl ptCount="0"/>
        <cx:lvl ptCount="0"/>
      </cx:strDim>
      <cx:numDim type="size">
        <cx:f>Foglio1!$B$2:$B$4</cx:f>
        <cx:lvl ptCount="3" formatCode="0%">
          <cx:pt idx="0">0.22</cx:pt>
          <cx:pt idx="1">0.44</cx:pt>
          <cx:pt idx="2">0.33000000000000002</cx:pt>
        </cx:lvl>
      </cx:numDim>
    </cx:data>
  </cx:chartData>
  <cx:chart>
    <cx:title pos="t" align="ctr" overlay="0">
      <cx:tx>
        <cx:txData>
          <cx:v>ITALIANO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it-IT" sz="1862" b="1" i="0" u="none" strike="noStrike" baseline="0" dirty="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</a:rPr>
            <a:t>ITALIANO</a:t>
          </a:r>
        </a:p>
      </cx:txPr>
    </cx:title>
    <cx:plotArea>
      <cx:plotAreaRegion>
        <cx:series layoutId="sunburst" uniqueId="{1F60754C-A94C-4B1E-8C65-91773410716B}">
          <cx:tx>
            <cx:txData>
              <cx:f>Foglio1!$B$1</cx:f>
              <cx:v>Serie1</cx:v>
            </cx:txData>
          </cx:tx>
          <cx:dataPt idx="0">
            <cx:spPr>
              <a:solidFill>
                <a:srgbClr val="FFC000"/>
              </a:solidFill>
            </cx:spPr>
          </cx:dataPt>
          <cx:dataPt idx="1">
            <cx:spPr>
              <a:solidFill>
                <a:srgbClr val="00B050"/>
              </a:solidFill>
            </cx:spPr>
          </cx:dataPt>
          <cx:dataPt idx="2">
            <cx:spPr>
              <a:solidFill>
                <a:srgbClr val="C00000"/>
              </a:solidFill>
            </cx:spPr>
          </cx:dataPt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880" baseline="0">
                    <a:solidFill>
                      <a:schemeClr val="tx1"/>
                    </a:solidFill>
                  </a:defRPr>
                </a:pPr>
                <a:endParaRPr lang="it-IT" sz="880" b="0" i="0" u="none" strike="noStrike" baseline="0">
                  <a:solidFill>
                    <a:schemeClr val="tx1"/>
                  </a:solidFill>
                  <a:latin typeface="Gill Sans MT" panose="020B0502020104020203"/>
                </a:endParaRPr>
              </a:p>
            </cx:txPr>
            <cx:visibility seriesName="0" categoryName="1" value="1"/>
            <cx:separator>, </cx:separator>
          </cx:dataLabels>
          <cx:dataId val="0"/>
        </cx:series>
      </cx:plotAreaRegion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Foglio1!$A$2:$A$4</cx:f>
        <cx:lvl ptCount="3">
          <cx:pt idx="0"> MIGLIORATI  MA INSUFFICIENTI</cx:pt>
          <cx:pt idx="1">MIGLIORATI E ALMENO SUFFICIENTI</cx:pt>
          <cx:pt idx="2">NON MIGLIORATI</cx:pt>
        </cx:lvl>
        <cx:lvl ptCount="0"/>
        <cx:lvl ptCount="0"/>
      </cx:strDim>
      <cx:numDim type="size">
        <cx:f>Foglio1!$B$2:$B$4</cx:f>
        <cx:lvl ptCount="3" formatCode="0%">
          <cx:pt idx="0">0.14999999999999999</cx:pt>
          <cx:pt idx="1">0.63</cx:pt>
          <cx:pt idx="2">0.20999999999999999</cx:pt>
        </cx:lvl>
      </cx:numDim>
    </cx:data>
  </cx:chartData>
  <cx:chart>
    <cx:title pos="t" align="ctr" overlay="0">
      <cx:tx>
        <cx:txData>
          <cx:v>INGLESE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it-IT" sz="1862" b="1" i="0" u="none" strike="noStrike" baseline="0" dirty="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</a:rPr>
            <a:t>INGLESE</a:t>
          </a:r>
        </a:p>
      </cx:txPr>
    </cx:title>
    <cx:plotArea>
      <cx:plotAreaRegion>
        <cx:series layoutId="sunburst" uniqueId="{1F60754C-A94C-4B1E-8C65-91773410716B}">
          <cx:tx>
            <cx:txData>
              <cx:f>Foglio1!$B$1</cx:f>
              <cx:v>Serie1</cx:v>
            </cx:txData>
          </cx:tx>
          <cx:dataPt idx="0">
            <cx:spPr>
              <a:solidFill>
                <a:srgbClr val="FFC000"/>
              </a:solidFill>
            </cx:spPr>
          </cx:dataPt>
          <cx:dataPt idx="1">
            <cx:spPr>
              <a:solidFill>
                <a:srgbClr val="00B050"/>
              </a:solidFill>
            </cx:spPr>
          </cx:dataPt>
          <cx:dataPt idx="2">
            <cx:spPr>
              <a:solidFill>
                <a:srgbClr val="C00000"/>
              </a:solidFill>
            </cx:spPr>
          </cx:dataPt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880" baseline="0">
                    <a:solidFill>
                      <a:schemeClr val="tx1"/>
                    </a:solidFill>
                  </a:defRPr>
                </a:pPr>
                <a:endParaRPr lang="it-IT" sz="880" b="0" i="0" u="none" strike="noStrike" baseline="0">
                  <a:solidFill>
                    <a:schemeClr val="tx1"/>
                  </a:solidFill>
                  <a:latin typeface="Gill Sans MT" panose="020B0502020104020203"/>
                </a:endParaRPr>
              </a:p>
            </cx:txPr>
            <cx:visibility seriesName="0" categoryName="1" value="1"/>
            <cx:separator>, </cx:separator>
          </cx:dataLabels>
          <cx:dataId val="0"/>
        </cx:series>
      </cx:plotAreaRegion>
    </cx:plotArea>
  </cx:chart>
</cx:chartSpace>
</file>

<file path=ppt/charts/chartEx20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Foglio1!$A$2:$A$4</cx:f>
        <cx:lvl ptCount="3">
          <cx:pt idx="0"> MIGLIORATI  MA INSUFFICIENTI</cx:pt>
          <cx:pt idx="1">MIGLIORATI E ALMENO SUFFICIENTI</cx:pt>
          <cx:pt idx="2">NON MIGLIORATI</cx:pt>
        </cx:lvl>
        <cx:lvl ptCount="0"/>
        <cx:lvl ptCount="0"/>
      </cx:strDim>
      <cx:numDim type="size">
        <cx:f>Foglio1!$B$2:$B$4</cx:f>
        <cx:lvl ptCount="3" formatCode="0%">
          <cx:pt idx="0">0.11</cx:pt>
          <cx:pt idx="1">0.67000000000000004</cx:pt>
          <cx:pt idx="2">0.22</cx:pt>
        </cx:lvl>
      </cx:numDim>
    </cx:data>
  </cx:chartData>
  <cx:chart>
    <cx:title pos="t" align="ctr" overlay="0">
      <cx:tx>
        <cx:txData>
          <cx:v>INGLESE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it-IT" sz="1862" b="1" i="0" u="none" strike="noStrike" baseline="0" dirty="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</a:rPr>
            <a:t>INGLESE</a:t>
          </a:r>
        </a:p>
      </cx:txPr>
    </cx:title>
    <cx:plotArea>
      <cx:plotAreaRegion>
        <cx:series layoutId="sunburst" uniqueId="{1F60754C-A94C-4B1E-8C65-91773410716B}">
          <cx:tx>
            <cx:txData>
              <cx:f>Foglio1!$B$1</cx:f>
              <cx:v>Serie1</cx:v>
            </cx:txData>
          </cx:tx>
          <cx:dataPt idx="0">
            <cx:spPr>
              <a:solidFill>
                <a:srgbClr val="FFC000"/>
              </a:solidFill>
            </cx:spPr>
          </cx:dataPt>
          <cx:dataPt idx="1">
            <cx:spPr>
              <a:solidFill>
                <a:srgbClr val="00B050"/>
              </a:solidFill>
            </cx:spPr>
          </cx:dataPt>
          <cx:dataPt idx="2">
            <cx:spPr>
              <a:solidFill>
                <a:srgbClr val="C00000"/>
              </a:solidFill>
            </cx:spPr>
          </cx:dataPt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880" baseline="0">
                    <a:solidFill>
                      <a:schemeClr val="tx1"/>
                    </a:solidFill>
                  </a:defRPr>
                </a:pPr>
                <a:endParaRPr lang="it-IT" sz="880" b="0" i="0" u="none" strike="noStrike" baseline="0">
                  <a:solidFill>
                    <a:schemeClr val="tx1"/>
                  </a:solidFill>
                  <a:latin typeface="Gill Sans MT" panose="020B0502020104020203"/>
                </a:endParaRPr>
              </a:p>
            </cx:txPr>
            <cx:visibility seriesName="0" categoryName="1" value="1"/>
            <cx:separator>, </cx:separator>
          </cx:dataLabels>
          <cx:dataId val="0"/>
        </cx:series>
      </cx:plotAreaRegion>
    </cx:plotArea>
  </cx:chart>
</cx:chartSpace>
</file>

<file path=ppt/charts/chartEx2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Foglio1!$A$2:$A$4</cx:f>
        <cx:lvl ptCount="3">
          <cx:pt idx="0"> MIGLIORATI  MA INSUFFICIENTI</cx:pt>
          <cx:pt idx="1">MIGLIORATI E ALMENO SUFFICIENTI</cx:pt>
          <cx:pt idx="2">NON MIGLIORATI</cx:pt>
        </cx:lvl>
        <cx:lvl ptCount="0"/>
        <cx:lvl ptCount="0"/>
      </cx:strDim>
      <cx:numDim type="size">
        <cx:f>Foglio1!$B$2:$B$4</cx:f>
        <cx:lvl ptCount="3" formatCode="0%">
          <cx:pt idx="0">0.10000000000000001</cx:pt>
          <cx:pt idx="1">0.25</cx:pt>
          <cx:pt idx="2">0.65000000000000002</cx:pt>
        </cx:lvl>
      </cx:numDim>
    </cx:data>
  </cx:chartData>
  <cx:chart>
    <cx:title pos="t" align="ctr" overlay="0">
      <cx:tx>
        <cx:txData>
          <cx:v>MATEMATICA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it-IT" sz="1862" b="1" i="0" u="none" strike="noStrike" baseline="0" dirty="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</a:rPr>
            <a:t>MATEMATICA</a:t>
          </a:r>
        </a:p>
      </cx:txPr>
    </cx:title>
    <cx:plotArea>
      <cx:plotAreaRegion>
        <cx:series layoutId="sunburst" uniqueId="{1F60754C-A94C-4B1E-8C65-91773410716B}">
          <cx:tx>
            <cx:txData>
              <cx:f>Foglio1!$B$1</cx:f>
              <cx:v>Serie1</cx:v>
            </cx:txData>
          </cx:tx>
          <cx:dataPt idx="0">
            <cx:spPr>
              <a:solidFill>
                <a:srgbClr val="FFC000"/>
              </a:solidFill>
            </cx:spPr>
          </cx:dataPt>
          <cx:dataPt idx="1">
            <cx:spPr>
              <a:solidFill>
                <a:srgbClr val="00B050"/>
              </a:solidFill>
            </cx:spPr>
          </cx:dataPt>
          <cx:dataPt idx="2">
            <cx:spPr>
              <a:solidFill>
                <a:srgbClr val="C00000"/>
              </a:solidFill>
            </cx:spPr>
          </cx:dataPt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880" baseline="0">
                    <a:solidFill>
                      <a:schemeClr val="tx1"/>
                    </a:solidFill>
                  </a:defRPr>
                </a:pPr>
                <a:endParaRPr lang="it-IT" sz="880" b="0" i="0" u="none" strike="noStrike" baseline="0">
                  <a:solidFill>
                    <a:schemeClr val="tx1"/>
                  </a:solidFill>
                  <a:latin typeface="Gill Sans MT" panose="020B0502020104020203"/>
                </a:endParaRPr>
              </a:p>
            </cx:txPr>
            <cx:visibility seriesName="0" categoryName="1" value="1"/>
            <cx:separator>, </cx:separator>
          </cx:dataLabels>
          <cx:dataId val="0"/>
        </cx:series>
      </cx:plotAreaRegion>
    </cx:plotArea>
  </cx:chart>
</cx:chartSpace>
</file>

<file path=ppt/charts/chartEx2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Foglio1!$A$2:$A$3</cx:f>
        <cx:lvl ptCount="2">
          <cx:pt idx="0">MIGLIORATI E ALMENO SUFFICIENTI</cx:pt>
          <cx:pt idx="1">NON MIGLIORATI</cx:pt>
        </cx:lvl>
        <cx:lvl ptCount="0"/>
        <cx:lvl ptCount="0"/>
      </cx:strDim>
      <cx:numDim type="size">
        <cx:f>Foglio1!$B$2:$B$3</cx:f>
        <cx:lvl ptCount="2" formatCode="0%">
          <cx:pt idx="0">0.84999999999999998</cx:pt>
          <cx:pt idx="1">0.14999999999999999</cx:pt>
        </cx:lvl>
      </cx:numDim>
    </cx:data>
  </cx:chartData>
  <cx:chart>
    <cx:title pos="t" align="ctr" overlay="0">
      <cx:tx>
        <cx:txData>
          <cx:v>ITALIANO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it-IT" sz="1862" b="1" i="0" u="none" strike="noStrike" baseline="0" dirty="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</a:rPr>
            <a:t>ITALIANO</a:t>
          </a:r>
        </a:p>
      </cx:txPr>
    </cx:title>
    <cx:plotArea>
      <cx:plotAreaRegion>
        <cx:series layoutId="sunburst" uniqueId="{1F60754C-A94C-4B1E-8C65-91773410716B}">
          <cx:tx>
            <cx:txData>
              <cx:f>Foglio1!$B$1</cx:f>
              <cx:v>Serie1</cx:v>
            </cx:txData>
          </cx:tx>
          <cx:dataPt idx="0">
            <cx:spPr>
              <a:solidFill>
                <a:srgbClr val="00B050"/>
              </a:solidFill>
            </cx:spPr>
          </cx:dataPt>
          <cx:dataPt idx="1">
            <cx:spPr>
              <a:solidFill>
                <a:srgbClr val="C00000"/>
              </a:solidFill>
            </cx:spPr>
          </cx:dataPt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880" baseline="0">
                    <a:solidFill>
                      <a:schemeClr val="tx1"/>
                    </a:solidFill>
                  </a:defRPr>
                </a:pPr>
                <a:endParaRPr lang="it-IT" sz="880" b="0" i="0" u="none" strike="noStrike" baseline="0">
                  <a:solidFill>
                    <a:schemeClr val="tx1"/>
                  </a:solidFill>
                  <a:latin typeface="Gill Sans MT" panose="020B0502020104020203"/>
                </a:endParaRPr>
              </a:p>
            </cx:txPr>
            <cx:visibility seriesName="0" categoryName="1" value="1"/>
            <cx:separator>, </cx:separator>
          </cx:dataLabels>
          <cx:dataId val="0"/>
        </cx:series>
      </cx:plotAreaRegion>
    </cx:plotArea>
  </cx:chart>
</cx:chartSpace>
</file>

<file path=ppt/charts/chartEx2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Foglio1!$A$2:$A$3</cx:f>
        <cx:lvl ptCount="2">
          <cx:pt idx="0">MIGLIORATI E ALMENO SUFFICIENTI</cx:pt>
          <cx:pt idx="1">NON MIGLIORATI</cx:pt>
        </cx:lvl>
        <cx:lvl ptCount="0"/>
        <cx:lvl ptCount="0"/>
      </cx:strDim>
      <cx:numDim type="size">
        <cx:f>Foglio1!$B$2:$B$3</cx:f>
        <cx:lvl ptCount="2" formatCode="0%">
          <cx:pt idx="0">0.69999999999999996</cx:pt>
          <cx:pt idx="1">0.29999999999999999</cx:pt>
        </cx:lvl>
      </cx:numDim>
    </cx:data>
  </cx:chartData>
  <cx:chart>
    <cx:title pos="t" align="ctr" overlay="0">
      <cx:tx>
        <cx:txData>
          <cx:v>INGLESE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it-IT" sz="1862" b="1" i="0" u="none" strike="noStrike" baseline="0" dirty="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</a:rPr>
            <a:t>INGLESE</a:t>
          </a:r>
        </a:p>
      </cx:txPr>
    </cx:title>
    <cx:plotArea>
      <cx:plotAreaRegion>
        <cx:series layoutId="sunburst" uniqueId="{1F60754C-A94C-4B1E-8C65-91773410716B}">
          <cx:tx>
            <cx:txData>
              <cx:f>Foglio1!$B$1</cx:f>
              <cx:v>Serie1</cx:v>
            </cx:txData>
          </cx:tx>
          <cx:dataPt idx="0">
            <cx:spPr>
              <a:solidFill>
                <a:srgbClr val="00B050"/>
              </a:solidFill>
            </cx:spPr>
          </cx:dataPt>
          <cx:dataPt idx="1">
            <cx:spPr>
              <a:solidFill>
                <a:srgbClr val="C00000"/>
              </a:solidFill>
            </cx:spPr>
          </cx:dataPt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880" baseline="0">
                    <a:solidFill>
                      <a:schemeClr val="tx1"/>
                    </a:solidFill>
                  </a:defRPr>
                </a:pPr>
                <a:endParaRPr lang="it-IT" sz="880" b="0" i="0" u="none" strike="noStrike" baseline="0">
                  <a:solidFill>
                    <a:schemeClr val="tx1"/>
                  </a:solidFill>
                  <a:latin typeface="Gill Sans MT" panose="020B0502020104020203"/>
                </a:endParaRPr>
              </a:p>
            </cx:txPr>
            <cx:visibility seriesName="0" categoryName="1" value="1"/>
            <cx:separator>, </cx:separator>
          </cx:dataLabels>
          <cx:dataId val="0"/>
        </cx:series>
      </cx:plotAreaRegion>
    </cx:plotArea>
  </cx:chart>
</cx:chartSpace>
</file>

<file path=ppt/charts/chartEx24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Foglio1!$A$2:$A$3</cx:f>
        <cx:lvl ptCount="2">
          <cx:pt idx="0">MIGLIORATI E ALMENO SUFFICIENTI</cx:pt>
          <cx:pt idx="1">NON MIGLIORATI</cx:pt>
        </cx:lvl>
        <cx:lvl ptCount="0"/>
        <cx:lvl ptCount="0"/>
      </cx:strDim>
      <cx:numDim type="size">
        <cx:f>Foglio1!$B$2:$B$3</cx:f>
        <cx:lvl ptCount="2" formatCode="0%">
          <cx:pt idx="0">0.37</cx:pt>
          <cx:pt idx="1">0.63</cx:pt>
        </cx:lvl>
      </cx:numDim>
    </cx:data>
  </cx:chartData>
  <cx:chart>
    <cx:title pos="t" align="ctr" overlay="0">
      <cx:tx>
        <cx:txData>
          <cx:v>MATEMATICA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it-IT" sz="1862" b="1" i="0" u="none" strike="noStrike" baseline="0" dirty="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</a:rPr>
            <a:t>MATEMATICA</a:t>
          </a:r>
        </a:p>
      </cx:txPr>
    </cx:title>
    <cx:plotArea>
      <cx:plotAreaRegion>
        <cx:series layoutId="sunburst" uniqueId="{1F60754C-A94C-4B1E-8C65-91773410716B}">
          <cx:tx>
            <cx:txData>
              <cx:f>Foglio1!$B$1</cx:f>
              <cx:v>Serie1</cx:v>
            </cx:txData>
          </cx:tx>
          <cx:dataPt idx="0">
            <cx:spPr>
              <a:solidFill>
                <a:srgbClr val="00B050"/>
              </a:solidFill>
            </cx:spPr>
          </cx:dataPt>
          <cx:dataPt idx="1">
            <cx:spPr>
              <a:solidFill>
                <a:srgbClr val="C00000"/>
              </a:solidFill>
            </cx:spPr>
          </cx:dataPt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880" baseline="0">
                    <a:solidFill>
                      <a:schemeClr val="tx1"/>
                    </a:solidFill>
                  </a:defRPr>
                </a:pPr>
                <a:endParaRPr lang="it-IT" sz="880" b="0" i="0" u="none" strike="noStrike" baseline="0">
                  <a:solidFill>
                    <a:schemeClr val="tx1"/>
                  </a:solidFill>
                  <a:latin typeface="Gill Sans MT" panose="020B0502020104020203"/>
                </a:endParaRPr>
              </a:p>
            </cx:txPr>
            <cx:visibility seriesName="0" categoryName="1" value="1"/>
            <cx:separator>, </cx:separator>
          </cx:dataLabels>
          <cx:dataId val="0"/>
        </cx:series>
      </cx:plotAreaRegion>
    </cx:plotArea>
  </cx:chart>
</cx:chartSpace>
</file>

<file path=ppt/charts/chartEx25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Foglio1!$A$2:$A$3</cx:f>
        <cx:lvl ptCount="2">
          <cx:pt idx="0">MIGLIORATI E ALMENO SUFFICIENTI</cx:pt>
          <cx:pt idx="1">NON MIGLIORATI</cx:pt>
        </cx:lvl>
        <cx:lvl ptCount="0"/>
        <cx:lvl ptCount="0"/>
      </cx:strDim>
      <cx:numDim type="size">
        <cx:f>Foglio1!$B$2:$B$3</cx:f>
        <cx:lvl ptCount="2" formatCode="0%">
          <cx:pt idx="0">0.88</cx:pt>
          <cx:pt idx="1">0.12</cx:pt>
        </cx:lvl>
      </cx:numDim>
    </cx:data>
  </cx:chartData>
  <cx:chart>
    <cx:title pos="t" align="ctr" overlay="0">
      <cx:tx>
        <cx:txData>
          <cx:v>ITALIANO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it-IT" sz="1862" b="1" i="0" u="none" strike="noStrike" baseline="0" dirty="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</a:rPr>
            <a:t>ITALIANO</a:t>
          </a:r>
        </a:p>
      </cx:txPr>
    </cx:title>
    <cx:plotArea>
      <cx:plotAreaRegion>
        <cx:series layoutId="sunburst" uniqueId="{1F60754C-A94C-4B1E-8C65-91773410716B}">
          <cx:tx>
            <cx:txData>
              <cx:f>Foglio1!$B$1</cx:f>
              <cx:v>Serie1</cx:v>
            </cx:txData>
          </cx:tx>
          <cx:dataPt idx="0">
            <cx:spPr>
              <a:solidFill>
                <a:srgbClr val="00B050"/>
              </a:solidFill>
            </cx:spPr>
          </cx:dataPt>
          <cx:dataPt idx="1">
            <cx:spPr>
              <a:solidFill>
                <a:srgbClr val="C00000"/>
              </a:solidFill>
            </cx:spPr>
          </cx:dataPt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880" baseline="0">
                    <a:solidFill>
                      <a:schemeClr val="tx1"/>
                    </a:solidFill>
                  </a:defRPr>
                </a:pPr>
                <a:endParaRPr lang="it-IT" sz="880" b="0" i="0" u="none" strike="noStrike" baseline="0">
                  <a:solidFill>
                    <a:schemeClr val="tx1"/>
                  </a:solidFill>
                  <a:latin typeface="Gill Sans MT" panose="020B0502020104020203"/>
                </a:endParaRPr>
              </a:p>
            </cx:txPr>
            <cx:visibility seriesName="0" categoryName="1" value="1"/>
            <cx:separator>, </cx:separator>
          </cx:dataLabels>
          <cx:dataId val="0"/>
        </cx:series>
      </cx:plotAreaRegion>
    </cx:plotArea>
  </cx:chart>
</cx:chartSpace>
</file>

<file path=ppt/charts/chartEx26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Foglio1!$A$2:$A$3</cx:f>
        <cx:lvl ptCount="2">
          <cx:pt idx="0">MIGLIORATI E ALMENO SUFFICIENTI</cx:pt>
          <cx:pt idx="1">NON MIGLIORATI</cx:pt>
        </cx:lvl>
        <cx:lvl ptCount="0"/>
        <cx:lvl ptCount="0"/>
      </cx:strDim>
      <cx:numDim type="size">
        <cx:f>Foglio1!$B$2:$B$3</cx:f>
        <cx:lvl ptCount="2" formatCode="0%">
          <cx:pt idx="0">0.67000000000000004</cx:pt>
          <cx:pt idx="1">0.23000000000000001</cx:pt>
        </cx:lvl>
      </cx:numDim>
    </cx:data>
  </cx:chartData>
  <cx:chart>
    <cx:title pos="t" align="ctr" overlay="0">
      <cx:tx>
        <cx:txData>
          <cx:v>INGLESE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it-IT" sz="1862" b="1" i="0" u="none" strike="noStrike" baseline="0" dirty="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</a:rPr>
            <a:t>INGLESE</a:t>
          </a:r>
        </a:p>
      </cx:txPr>
    </cx:title>
    <cx:plotArea>
      <cx:plotAreaRegion>
        <cx:series layoutId="sunburst" uniqueId="{1F60754C-A94C-4B1E-8C65-91773410716B}">
          <cx:tx>
            <cx:txData>
              <cx:f>Foglio1!$B$1</cx:f>
              <cx:v>Serie1</cx:v>
            </cx:txData>
          </cx:tx>
          <cx:dataPt idx="0">
            <cx:spPr>
              <a:solidFill>
                <a:srgbClr val="00B050"/>
              </a:solidFill>
            </cx:spPr>
          </cx:dataPt>
          <cx:dataPt idx="1">
            <cx:spPr>
              <a:solidFill>
                <a:srgbClr val="C00000"/>
              </a:solidFill>
            </cx:spPr>
          </cx:dataPt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880" baseline="0">
                    <a:solidFill>
                      <a:schemeClr val="tx1"/>
                    </a:solidFill>
                  </a:defRPr>
                </a:pPr>
                <a:endParaRPr lang="it-IT" sz="880" b="0" i="0" u="none" strike="noStrike" baseline="0">
                  <a:solidFill>
                    <a:schemeClr val="tx1"/>
                  </a:solidFill>
                  <a:latin typeface="Gill Sans MT" panose="020B0502020104020203"/>
                </a:endParaRPr>
              </a:p>
            </cx:txPr>
            <cx:visibility seriesName="0" categoryName="1" value="1"/>
            <cx:separator>, </cx:separator>
          </cx:dataLabels>
          <cx:dataId val="0"/>
        </cx:series>
      </cx:plotAreaRegion>
    </cx:plotArea>
  </cx:chart>
</cx:chartSpace>
</file>

<file path=ppt/charts/chartEx27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Foglio1!$A$2:$A$3</cx:f>
        <cx:lvl ptCount="2">
          <cx:pt idx="0">MIGLIORATI E ALMENO SUFFICIENTI</cx:pt>
          <cx:pt idx="1">NON MIGLIORATI</cx:pt>
        </cx:lvl>
        <cx:lvl ptCount="0"/>
        <cx:lvl ptCount="0"/>
      </cx:strDim>
      <cx:numDim type="size">
        <cx:f>Foglio1!$B$2:$B$3</cx:f>
        <cx:lvl ptCount="2" formatCode="0%">
          <cx:pt idx="0">0.33000000000000002</cx:pt>
          <cx:pt idx="1">0.67000000000000004</cx:pt>
        </cx:lvl>
      </cx:numDim>
    </cx:data>
  </cx:chartData>
  <cx:chart>
    <cx:title pos="t" align="ctr" overlay="0">
      <cx:tx>
        <cx:txData>
          <cx:v>MATEMATICA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it-IT" sz="1862" b="1" i="0" u="none" strike="noStrike" baseline="0" dirty="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</a:rPr>
            <a:t>MATEMATICA</a:t>
          </a:r>
        </a:p>
      </cx:txPr>
    </cx:title>
    <cx:plotArea>
      <cx:plotAreaRegion>
        <cx:series layoutId="sunburst" uniqueId="{1F60754C-A94C-4B1E-8C65-91773410716B}">
          <cx:tx>
            <cx:txData>
              <cx:f>Foglio1!$B$1</cx:f>
              <cx:v>Serie1</cx:v>
            </cx:txData>
          </cx:tx>
          <cx:dataPt idx="0">
            <cx:spPr>
              <a:solidFill>
                <a:srgbClr val="00B050"/>
              </a:solidFill>
            </cx:spPr>
          </cx:dataPt>
          <cx:dataPt idx="1">
            <cx:spPr>
              <a:solidFill>
                <a:srgbClr val="C00000"/>
              </a:solidFill>
            </cx:spPr>
          </cx:dataPt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880" baseline="0">
                    <a:solidFill>
                      <a:schemeClr val="tx1"/>
                    </a:solidFill>
                  </a:defRPr>
                </a:pPr>
                <a:endParaRPr lang="it-IT" sz="880" b="0" i="0" u="none" strike="noStrike" baseline="0">
                  <a:solidFill>
                    <a:schemeClr val="tx1"/>
                  </a:solidFill>
                  <a:latin typeface="Gill Sans MT" panose="020B0502020104020203"/>
                </a:endParaRPr>
              </a:p>
            </cx:txPr>
            <cx:visibility seriesName="0" categoryName="1" value="1"/>
            <cx:separator>, </cx:separator>
          </cx:dataLabels>
          <cx:dataId val="0"/>
        </cx:series>
      </cx:plotAreaRegion>
    </cx:plotArea>
  </cx:chart>
</cx:chartSpace>
</file>

<file path=ppt/charts/chartEx28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Foglio1!$A$2:$A$3</cx:f>
        <cx:lvl ptCount="2">
          <cx:pt idx="0">MIGLIORATI E ALMENO SUFFICIENTI</cx:pt>
          <cx:pt idx="1">NON MIGLIORATI</cx:pt>
        </cx:lvl>
        <cx:lvl ptCount="0"/>
        <cx:lvl ptCount="0"/>
      </cx:strDim>
      <cx:numDim type="size">
        <cx:f>Foglio1!$B$2:$B$3</cx:f>
        <cx:lvl ptCount="2" formatCode="0%">
          <cx:pt idx="0">0.67000000000000004</cx:pt>
          <cx:pt idx="1">0.33000000000000002</cx:pt>
        </cx:lvl>
      </cx:numDim>
    </cx:data>
  </cx:chartData>
  <cx:chart>
    <cx:title pos="t" align="ctr" overlay="0">
      <cx:tx>
        <cx:txData>
          <cx:v>ITALIANO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it-IT" sz="1862" b="1" i="0" u="none" strike="noStrike" baseline="0" dirty="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</a:rPr>
            <a:t>ITALIANO</a:t>
          </a:r>
        </a:p>
      </cx:txPr>
    </cx:title>
    <cx:plotArea>
      <cx:plotAreaRegion>
        <cx:series layoutId="sunburst" uniqueId="{1F60754C-A94C-4B1E-8C65-91773410716B}">
          <cx:tx>
            <cx:txData>
              <cx:f>Foglio1!$B$1</cx:f>
              <cx:v>Serie1</cx:v>
            </cx:txData>
          </cx:tx>
          <cx:dataPt idx="0">
            <cx:spPr>
              <a:solidFill>
                <a:srgbClr val="00B050"/>
              </a:solidFill>
            </cx:spPr>
          </cx:dataPt>
          <cx:dataPt idx="1">
            <cx:spPr>
              <a:solidFill>
                <a:srgbClr val="C00000"/>
              </a:solidFill>
            </cx:spPr>
          </cx:dataPt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880" baseline="0">
                    <a:solidFill>
                      <a:schemeClr val="tx1"/>
                    </a:solidFill>
                  </a:defRPr>
                </a:pPr>
                <a:endParaRPr lang="it-IT" sz="880" b="0" i="0" u="none" strike="noStrike" baseline="0">
                  <a:solidFill>
                    <a:schemeClr val="tx1"/>
                  </a:solidFill>
                  <a:latin typeface="Gill Sans MT" panose="020B0502020104020203"/>
                </a:endParaRPr>
              </a:p>
            </cx:txPr>
            <cx:visibility seriesName="0" categoryName="1" value="1"/>
            <cx:separator>, </cx:separator>
          </cx:dataLabels>
          <cx:dataId val="0"/>
        </cx:series>
      </cx:plotAreaRegion>
    </cx:plotArea>
  </cx:chart>
</cx:chartSpace>
</file>

<file path=ppt/charts/chartEx29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Foglio1!$A$2:$A$3</cx:f>
        <cx:lvl ptCount="2">
          <cx:pt idx="0">MIGLIORATI E ALMENO SUFFICIENTI</cx:pt>
          <cx:pt idx="1">NON MIGLIORATI</cx:pt>
        </cx:lvl>
        <cx:lvl ptCount="0"/>
        <cx:lvl ptCount="0"/>
      </cx:strDim>
      <cx:numDim type="size">
        <cx:f>Foglio1!$B$2:$B$3</cx:f>
        <cx:lvl ptCount="2" formatCode="0%">
          <cx:pt idx="0">1</cx:pt>
          <cx:pt idx="1">0</cx:pt>
        </cx:lvl>
      </cx:numDim>
    </cx:data>
  </cx:chartData>
  <cx:chart>
    <cx:title pos="t" align="ctr" overlay="0">
      <cx:tx>
        <cx:txData>
          <cx:v>INGLESE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it-IT" sz="1862" b="1" i="0" u="none" strike="noStrike" baseline="0" dirty="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</a:rPr>
            <a:t>INGLESE</a:t>
          </a:r>
        </a:p>
      </cx:txPr>
    </cx:title>
    <cx:plotArea>
      <cx:plotAreaRegion>
        <cx:series layoutId="sunburst" uniqueId="{1F60754C-A94C-4B1E-8C65-91773410716B}">
          <cx:tx>
            <cx:txData>
              <cx:f>Foglio1!$B$1</cx:f>
              <cx:v>Serie1</cx:v>
            </cx:txData>
          </cx:tx>
          <cx:dataPt idx="0">
            <cx:spPr>
              <a:solidFill>
                <a:srgbClr val="00B050"/>
              </a:solidFill>
            </cx:spPr>
          </cx:dataPt>
          <cx:dataPt idx="1">
            <cx:spPr>
              <a:solidFill>
                <a:srgbClr val="C00000"/>
              </a:solidFill>
            </cx:spPr>
          </cx:dataPt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880" baseline="0">
                    <a:solidFill>
                      <a:schemeClr val="tx1"/>
                    </a:solidFill>
                  </a:defRPr>
                </a:pPr>
                <a:endParaRPr lang="it-IT" sz="880" b="0" i="0" u="none" strike="noStrike" baseline="0">
                  <a:solidFill>
                    <a:schemeClr val="tx1"/>
                  </a:solidFill>
                  <a:latin typeface="Gill Sans MT" panose="020B0502020104020203"/>
                </a:endParaRPr>
              </a:p>
            </cx:txPr>
            <cx:visibility seriesName="0" categoryName="1" value="1"/>
            <cx:separator>, </cx:separator>
          </cx:dataLabels>
          <cx:dataId val="0"/>
        </cx:series>
      </cx:plotAreaRegion>
    </cx:plotArea>
  </cx:chart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Foglio1!$A$2:$A$4</cx:f>
        <cx:lvl ptCount="3">
          <cx:pt idx="0"> MIGLIORATI  MA INSUFFICIENTI</cx:pt>
          <cx:pt idx="1">MIGLIORATI E ALMENO SUFFICIENTI</cx:pt>
          <cx:pt idx="2">NON MIGLIORATI</cx:pt>
        </cx:lvl>
        <cx:lvl ptCount="0"/>
        <cx:lvl ptCount="0"/>
      </cx:strDim>
      <cx:numDim type="size">
        <cx:f>Foglio1!$B$2:$B$4</cx:f>
        <cx:lvl ptCount="3" formatCode="0%">
          <cx:pt idx="0">0.20999999999999999</cx:pt>
          <cx:pt idx="1">0.5</cx:pt>
          <cx:pt idx="2">0.28999999999999998</cx:pt>
        </cx:lvl>
      </cx:numDim>
    </cx:data>
  </cx:chartData>
  <cx:chart>
    <cx:title pos="t" align="ctr" overlay="0">
      <cx:tx>
        <cx:txData>
          <cx:v>MATEMATICA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it-IT" sz="1862" b="1" i="0" u="none" strike="noStrike" baseline="0" dirty="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</a:rPr>
            <a:t>MATEMATICA</a:t>
          </a:r>
        </a:p>
      </cx:txPr>
    </cx:title>
    <cx:plotArea>
      <cx:plotAreaRegion>
        <cx:series layoutId="sunburst" uniqueId="{1F60754C-A94C-4B1E-8C65-91773410716B}">
          <cx:tx>
            <cx:txData>
              <cx:f>Foglio1!$B$1</cx:f>
              <cx:v>Serie1</cx:v>
            </cx:txData>
          </cx:tx>
          <cx:dataPt idx="0">
            <cx:spPr>
              <a:solidFill>
                <a:srgbClr val="FFC000"/>
              </a:solidFill>
            </cx:spPr>
          </cx:dataPt>
          <cx:dataPt idx="1">
            <cx:spPr>
              <a:solidFill>
                <a:srgbClr val="00B050"/>
              </a:solidFill>
            </cx:spPr>
          </cx:dataPt>
          <cx:dataPt idx="2">
            <cx:spPr>
              <a:solidFill>
                <a:srgbClr val="C00000"/>
              </a:solidFill>
            </cx:spPr>
          </cx:dataPt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880" baseline="0">
                    <a:solidFill>
                      <a:schemeClr val="tx1"/>
                    </a:solidFill>
                  </a:defRPr>
                </a:pPr>
                <a:endParaRPr lang="it-IT" sz="880" b="0" i="0" u="none" strike="noStrike" baseline="0">
                  <a:solidFill>
                    <a:schemeClr val="tx1"/>
                  </a:solidFill>
                  <a:latin typeface="Gill Sans MT" panose="020B0502020104020203"/>
                </a:endParaRPr>
              </a:p>
            </cx:txPr>
            <cx:visibility seriesName="0" categoryName="1" value="1"/>
            <cx:separator>, </cx:separator>
            <cx:dataLabel idx="0">
              <cx:visibility seriesName="0" categoryName="1" value="1"/>
              <cx:separator>, </cx:separator>
            </cx:dataLabel>
          </cx:dataLabels>
          <cx:dataId val="0"/>
        </cx:series>
      </cx:plotAreaRegion>
    </cx:plotArea>
  </cx:chart>
</cx:chartSpace>
</file>

<file path=ppt/charts/chartEx30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Foglio1!$A$2:$A$3</cx:f>
        <cx:lvl ptCount="2">
          <cx:pt idx="0">MIGLIORATI E ALMENO SUFFICIENTI</cx:pt>
          <cx:pt idx="1">NON MIGLIORATI</cx:pt>
        </cx:lvl>
        <cx:lvl ptCount="0"/>
        <cx:lvl ptCount="0"/>
      </cx:strDim>
      <cx:numDim type="size">
        <cx:f>Foglio1!$B$2:$B$3</cx:f>
        <cx:lvl ptCount="2" formatCode="0%">
          <cx:pt idx="0">0.45000000000000001</cx:pt>
          <cx:pt idx="1">0.55000000000000004</cx:pt>
        </cx:lvl>
      </cx:numDim>
    </cx:data>
  </cx:chartData>
  <cx:chart>
    <cx:title pos="t" align="ctr" overlay="0">
      <cx:tx>
        <cx:txData>
          <cx:v>MATEMATICA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it-IT" sz="1862" b="1" i="0" u="none" strike="noStrike" baseline="0" dirty="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</a:rPr>
            <a:t>MATEMATICA</a:t>
          </a:r>
        </a:p>
      </cx:txPr>
    </cx:title>
    <cx:plotArea>
      <cx:plotAreaRegion>
        <cx:series layoutId="sunburst" uniqueId="{1F60754C-A94C-4B1E-8C65-91773410716B}">
          <cx:tx>
            <cx:txData>
              <cx:f>Foglio1!$B$1</cx:f>
              <cx:v>Serie1</cx:v>
            </cx:txData>
          </cx:tx>
          <cx:dataPt idx="0">
            <cx:spPr>
              <a:solidFill>
                <a:srgbClr val="00B050"/>
              </a:solidFill>
            </cx:spPr>
          </cx:dataPt>
          <cx:dataPt idx="1">
            <cx:spPr>
              <a:solidFill>
                <a:srgbClr val="C00000"/>
              </a:solidFill>
            </cx:spPr>
          </cx:dataPt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880" baseline="0">
                    <a:solidFill>
                      <a:schemeClr val="tx1"/>
                    </a:solidFill>
                  </a:defRPr>
                </a:pPr>
                <a:endParaRPr lang="it-IT" sz="880" b="0" i="0" u="none" strike="noStrike" baseline="0">
                  <a:solidFill>
                    <a:schemeClr val="tx1"/>
                  </a:solidFill>
                  <a:latin typeface="Gill Sans MT" panose="020B0502020104020203"/>
                </a:endParaRPr>
              </a:p>
            </cx:txPr>
            <cx:visibility seriesName="0" categoryName="1" value="1"/>
            <cx:separator>, </cx:separator>
          </cx:dataLabels>
          <cx:dataId val="0"/>
        </cx:series>
      </cx:plotAreaRegion>
    </cx:plotArea>
  </cx:chart>
</cx:chartSpace>
</file>

<file path=ppt/charts/chartEx3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Foglio1!$A$2:$A$3</cx:f>
        <cx:lvl ptCount="2">
          <cx:pt idx="0">MIGLIORATI E ALMENO SUFFICIENTI</cx:pt>
          <cx:pt idx="1">NON MIGLIORATI</cx:pt>
        </cx:lvl>
        <cx:lvl ptCount="0"/>
        <cx:lvl ptCount="0"/>
      </cx:strDim>
      <cx:numDim type="size">
        <cx:f>Foglio1!$B$2:$B$3</cx:f>
        <cx:lvl ptCount="2" formatCode="Standard">
          <cx:pt idx="0">10</cx:pt>
          <cx:pt idx="1">3</cx:pt>
        </cx:lvl>
      </cx:numDim>
    </cx:data>
  </cx:chartData>
  <cx:chart>
    <cx:title pos="t" align="ctr" overlay="0">
      <cx:tx>
        <cx:txData>
          <cx:v>ITALIANO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it-IT" sz="1862" b="1" i="0" u="none" strike="noStrike" baseline="0" dirty="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</a:rPr>
            <a:t>ITALIANO</a:t>
          </a:r>
        </a:p>
      </cx:txPr>
    </cx:title>
    <cx:plotArea>
      <cx:plotAreaRegion>
        <cx:series layoutId="sunburst" uniqueId="{1F60754C-A94C-4B1E-8C65-91773410716B}">
          <cx:tx>
            <cx:txData>
              <cx:f>Foglio1!$B$1</cx:f>
              <cx:v>Serie1</cx:v>
            </cx:txData>
          </cx:tx>
          <cx:dataPt idx="0">
            <cx:spPr>
              <a:solidFill>
                <a:srgbClr val="00B050"/>
              </a:solidFill>
            </cx:spPr>
          </cx:dataPt>
          <cx:dataPt idx="1">
            <cx:spPr>
              <a:solidFill>
                <a:srgbClr val="C00000"/>
              </a:solidFill>
            </cx:spPr>
          </cx:dataPt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880" baseline="0">
                    <a:solidFill>
                      <a:schemeClr val="tx1"/>
                    </a:solidFill>
                  </a:defRPr>
                </a:pPr>
                <a:endParaRPr lang="it-IT" sz="880" b="0" i="0" u="none" strike="noStrike" baseline="0">
                  <a:solidFill>
                    <a:schemeClr val="tx1"/>
                  </a:solidFill>
                  <a:latin typeface="Gill Sans MT" panose="020B0502020104020203"/>
                </a:endParaRPr>
              </a:p>
            </cx:txPr>
            <cx:visibility seriesName="0" categoryName="1" value="1"/>
            <cx:separator>, </cx:separator>
          </cx:dataLabels>
          <cx:dataId val="0"/>
        </cx:series>
      </cx:plotAreaRegion>
    </cx:plotArea>
  </cx:chart>
</cx:chartSpace>
</file>

<file path=ppt/charts/chartEx3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Foglio1!$A$2:$A$3</cx:f>
        <cx:lvl ptCount="2">
          <cx:pt idx="0">MIGLIORATI E ALMENO SUFFICIENTI</cx:pt>
          <cx:pt idx="1">NON MIGLIORATI</cx:pt>
        </cx:lvl>
        <cx:lvl ptCount="0"/>
        <cx:lvl ptCount="0"/>
      </cx:strDim>
      <cx:numDim type="size">
        <cx:f>Foglio1!$B$2:$B$3</cx:f>
        <cx:lvl ptCount="2" formatCode="0%">
          <cx:pt idx="0">0.57999999999999996</cx:pt>
          <cx:pt idx="1">0.41999999999999998</cx:pt>
        </cx:lvl>
      </cx:numDim>
    </cx:data>
  </cx:chartData>
  <cx:chart>
    <cx:title pos="t" align="ctr" overlay="0">
      <cx:tx>
        <cx:txData>
          <cx:v>INGLESE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it-IT" sz="1862" b="1" i="0" u="none" strike="noStrike" baseline="0" dirty="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</a:rPr>
            <a:t>INGLESE</a:t>
          </a:r>
        </a:p>
      </cx:txPr>
    </cx:title>
    <cx:plotArea>
      <cx:plotAreaRegion>
        <cx:series layoutId="sunburst" uniqueId="{1F60754C-A94C-4B1E-8C65-91773410716B}">
          <cx:tx>
            <cx:txData>
              <cx:f>Foglio1!$B$1</cx:f>
              <cx:v>Serie1</cx:v>
            </cx:txData>
          </cx:tx>
          <cx:dataPt idx="0">
            <cx:spPr>
              <a:solidFill>
                <a:srgbClr val="00B050"/>
              </a:solidFill>
            </cx:spPr>
          </cx:dataPt>
          <cx:dataPt idx="1">
            <cx:spPr>
              <a:solidFill>
                <a:srgbClr val="C00000"/>
              </a:solidFill>
            </cx:spPr>
          </cx:dataPt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880" baseline="0">
                    <a:solidFill>
                      <a:schemeClr val="tx1"/>
                    </a:solidFill>
                  </a:defRPr>
                </a:pPr>
                <a:endParaRPr lang="it-IT" sz="880" b="0" i="0" u="none" strike="noStrike" baseline="0">
                  <a:solidFill>
                    <a:schemeClr val="tx1"/>
                  </a:solidFill>
                  <a:latin typeface="Gill Sans MT" panose="020B0502020104020203"/>
                </a:endParaRPr>
              </a:p>
            </cx:txPr>
            <cx:visibility seriesName="0" categoryName="1" value="1"/>
            <cx:separator>, </cx:separator>
          </cx:dataLabels>
          <cx:dataId val="0"/>
        </cx:series>
      </cx:plotAreaRegion>
    </cx:plotArea>
  </cx:chart>
</cx:chartSpace>
</file>

<file path=ppt/charts/chartEx3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Foglio1!$A$2:$A$3</cx:f>
        <cx:lvl ptCount="2">
          <cx:pt idx="0">MIGLIORATI E ALMENO SUFFICIENTI</cx:pt>
          <cx:pt idx="1">NON MIGLIORATI</cx:pt>
        </cx:lvl>
        <cx:lvl ptCount="0"/>
        <cx:lvl ptCount="0"/>
      </cx:strDim>
      <cx:numDim type="size">
        <cx:f>Foglio1!$B$2:$B$3</cx:f>
        <cx:lvl ptCount="2" formatCode="0%">
          <cx:pt idx="0">0.34999999999999998</cx:pt>
          <cx:pt idx="1">0.65000000000000002</cx:pt>
        </cx:lvl>
      </cx:numDim>
    </cx:data>
  </cx:chartData>
  <cx:chart>
    <cx:title pos="t" align="ctr" overlay="0">
      <cx:tx>
        <cx:txData>
          <cx:v>MATEMATICA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it-IT" sz="1862" b="1" i="0" u="none" strike="noStrike" baseline="0" dirty="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</a:rPr>
            <a:t>MATEMATICA</a:t>
          </a:r>
        </a:p>
      </cx:txPr>
    </cx:title>
    <cx:plotArea>
      <cx:plotAreaRegion>
        <cx:series layoutId="sunburst" uniqueId="{1F60754C-A94C-4B1E-8C65-91773410716B}">
          <cx:tx>
            <cx:txData>
              <cx:f>Foglio1!$B$1</cx:f>
              <cx:v>Serie1</cx:v>
            </cx:txData>
          </cx:tx>
          <cx:dataPt idx="0">
            <cx:spPr>
              <a:solidFill>
                <a:srgbClr val="00B050"/>
              </a:solidFill>
            </cx:spPr>
          </cx:dataPt>
          <cx:dataPt idx="1">
            <cx:spPr>
              <a:solidFill>
                <a:srgbClr val="C00000"/>
              </a:solidFill>
            </cx:spPr>
          </cx:dataPt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880" baseline="0">
                    <a:solidFill>
                      <a:schemeClr val="tx1"/>
                    </a:solidFill>
                  </a:defRPr>
                </a:pPr>
                <a:endParaRPr lang="it-IT" sz="880" b="0" i="0" u="none" strike="noStrike" baseline="0">
                  <a:solidFill>
                    <a:schemeClr val="tx1"/>
                  </a:solidFill>
                  <a:latin typeface="Gill Sans MT" panose="020B0502020104020203"/>
                </a:endParaRPr>
              </a:p>
            </cx:txPr>
            <cx:visibility seriesName="0" categoryName="1" value="1"/>
            <cx:separator>, </cx:separator>
          </cx:dataLabels>
          <cx:dataId val="0"/>
        </cx:series>
      </cx:plotAreaRegion>
    </cx:plotArea>
  </cx:chart>
</cx:chartSpace>
</file>

<file path=ppt/charts/chartEx4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Foglio1!$A$2:$A$4</cx:f>
        <cx:lvl ptCount="3">
          <cx:pt idx="0"> MIGLIORATI  MA INSUFFICIENTI</cx:pt>
          <cx:pt idx="1">MIGLIORATI E ALMENO SUFFICIENTI</cx:pt>
          <cx:pt idx="2">NON MIGLIORATI</cx:pt>
        </cx:lvl>
        <cx:lvl ptCount="0"/>
        <cx:lvl ptCount="0"/>
      </cx:strDim>
      <cx:numDim type="size">
        <cx:f>Foglio1!$B$2:$B$4</cx:f>
        <cx:lvl ptCount="3" formatCode="0%">
          <cx:pt idx="0">0.14999999999999999</cx:pt>
          <cx:pt idx="1">0.65000000000000002</cx:pt>
          <cx:pt idx="2">0.20000000000000001</cx:pt>
        </cx:lvl>
      </cx:numDim>
    </cx:data>
  </cx:chartData>
  <cx:chart>
    <cx:title pos="t" align="ctr" overlay="0">
      <cx:tx>
        <cx:txData>
          <cx:v>ITALIANO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it-IT" sz="1862" b="1" i="0" u="none" strike="noStrike" baseline="0" dirty="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</a:rPr>
            <a:t>ITALIANO</a:t>
          </a:r>
        </a:p>
      </cx:txPr>
    </cx:title>
    <cx:plotArea>
      <cx:plotAreaRegion>
        <cx:series layoutId="sunburst" uniqueId="{1F60754C-A94C-4B1E-8C65-91773410716B}">
          <cx:tx>
            <cx:txData>
              <cx:f>Foglio1!$B$1</cx:f>
              <cx:v>Serie1</cx:v>
            </cx:txData>
          </cx:tx>
          <cx:dataPt idx="0">
            <cx:spPr>
              <a:solidFill>
                <a:srgbClr val="FFC000"/>
              </a:solidFill>
            </cx:spPr>
          </cx:dataPt>
          <cx:dataPt idx="1">
            <cx:spPr>
              <a:solidFill>
                <a:srgbClr val="00B050"/>
              </a:solidFill>
            </cx:spPr>
          </cx:dataPt>
          <cx:dataPt idx="2">
            <cx:spPr>
              <a:solidFill>
                <a:srgbClr val="C00000"/>
              </a:solidFill>
            </cx:spPr>
          </cx:dataPt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880" baseline="0">
                    <a:solidFill>
                      <a:schemeClr val="tx1"/>
                    </a:solidFill>
                  </a:defRPr>
                </a:pPr>
                <a:endParaRPr lang="it-IT" sz="880" b="0" i="0" u="none" strike="noStrike" baseline="0">
                  <a:solidFill>
                    <a:schemeClr val="tx1"/>
                  </a:solidFill>
                  <a:latin typeface="Gill Sans MT" panose="020B0502020104020203"/>
                </a:endParaRPr>
              </a:p>
            </cx:txPr>
            <cx:visibility seriesName="0" categoryName="1" value="1"/>
            <cx:separator>, </cx:separator>
          </cx:dataLabels>
          <cx:dataId val="0"/>
        </cx:series>
      </cx:plotAreaRegion>
    </cx:plotArea>
  </cx:chart>
</cx:chartSpace>
</file>

<file path=ppt/charts/chartEx5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Foglio1!$A$2:$A$4</cx:f>
        <cx:lvl ptCount="3">
          <cx:pt idx="0"> MIGLIORATI  MA INSUFFICIENTI</cx:pt>
          <cx:pt idx="1">MIGLIORATI E ALMENO SUFFICIENTI</cx:pt>
          <cx:pt idx="2">NON MIGLIORATI</cx:pt>
        </cx:lvl>
        <cx:lvl ptCount="0"/>
        <cx:lvl ptCount="0"/>
      </cx:strDim>
      <cx:numDim type="size">
        <cx:f>Foglio1!$B$2:$B$4</cx:f>
        <cx:lvl ptCount="3" formatCode="0%">
          <cx:pt idx="0">0.17000000000000001</cx:pt>
          <cx:pt idx="1">0.5</cx:pt>
          <cx:pt idx="2">0.33000000000000002</cx:pt>
        </cx:lvl>
      </cx:numDim>
    </cx:data>
  </cx:chartData>
  <cx:chart>
    <cx:title pos="t" align="ctr" overlay="0">
      <cx:tx>
        <cx:txData>
          <cx:v>INGLESE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it-IT" sz="1862" b="1" i="0" u="none" strike="noStrike" baseline="0" dirty="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</a:rPr>
            <a:t>INGLESE</a:t>
          </a:r>
        </a:p>
      </cx:txPr>
    </cx:title>
    <cx:plotArea>
      <cx:plotAreaRegion>
        <cx:series layoutId="sunburst" uniqueId="{1F60754C-A94C-4B1E-8C65-91773410716B}">
          <cx:tx>
            <cx:txData>
              <cx:f>Foglio1!$B$1</cx:f>
              <cx:v>Serie1</cx:v>
            </cx:txData>
          </cx:tx>
          <cx:dataPt idx="0">
            <cx:spPr>
              <a:solidFill>
                <a:srgbClr val="FFC000"/>
              </a:solidFill>
            </cx:spPr>
          </cx:dataPt>
          <cx:dataPt idx="1">
            <cx:spPr>
              <a:solidFill>
                <a:srgbClr val="00B050"/>
              </a:solidFill>
            </cx:spPr>
          </cx:dataPt>
          <cx:dataPt idx="2">
            <cx:spPr>
              <a:solidFill>
                <a:srgbClr val="C00000"/>
              </a:solidFill>
            </cx:spPr>
          </cx:dataPt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880" baseline="0">
                    <a:solidFill>
                      <a:schemeClr val="tx1"/>
                    </a:solidFill>
                  </a:defRPr>
                </a:pPr>
                <a:endParaRPr lang="it-IT" sz="880" b="0" i="0" u="none" strike="noStrike" baseline="0">
                  <a:solidFill>
                    <a:schemeClr val="tx1"/>
                  </a:solidFill>
                  <a:latin typeface="Gill Sans MT" panose="020B0502020104020203"/>
                </a:endParaRPr>
              </a:p>
            </cx:txPr>
            <cx:visibility seriesName="0" categoryName="1" value="1"/>
            <cx:separator>, </cx:separator>
          </cx:dataLabels>
          <cx:dataId val="0"/>
        </cx:series>
      </cx:plotAreaRegion>
    </cx:plotArea>
  </cx:chart>
</cx:chartSpace>
</file>

<file path=ppt/charts/chartEx6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Foglio1!$A$2:$A$4</cx:f>
        <cx:lvl ptCount="3">
          <cx:pt idx="0"> MIGLIORATI  MA INSUFFICIENTI</cx:pt>
          <cx:pt idx="1">MIGLIORATI E ALMENO SUFFICIENTI</cx:pt>
          <cx:pt idx="2">NON MIGLIORATI</cx:pt>
        </cx:lvl>
        <cx:lvl ptCount="0"/>
        <cx:lvl ptCount="0"/>
      </cx:strDim>
      <cx:numDim type="size">
        <cx:f>Foglio1!$B$2:$B$4</cx:f>
        <cx:lvl ptCount="3" formatCode="0%">
          <cx:pt idx="0">0.22</cx:pt>
          <cx:pt idx="1">0.57499999999999996</cx:pt>
          <cx:pt idx="2">0.20000000000000001</cx:pt>
        </cx:lvl>
      </cx:numDim>
    </cx:data>
  </cx:chartData>
  <cx:chart>
    <cx:title pos="t" align="ctr" overlay="0">
      <cx:tx>
        <cx:txData>
          <cx:v>MATEMATICA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it-IT" sz="1862" b="1" i="0" u="none" strike="noStrike" baseline="0" dirty="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</a:rPr>
            <a:t>MATEMATICA</a:t>
          </a:r>
        </a:p>
      </cx:txPr>
    </cx:title>
    <cx:plotArea>
      <cx:plotAreaRegion>
        <cx:series layoutId="sunburst" uniqueId="{1F60754C-A94C-4B1E-8C65-91773410716B}">
          <cx:tx>
            <cx:txData>
              <cx:f>Foglio1!$B$1</cx:f>
              <cx:v>Serie1</cx:v>
            </cx:txData>
          </cx:tx>
          <cx:dataPt idx="0">
            <cx:spPr>
              <a:solidFill>
                <a:srgbClr val="FFC000"/>
              </a:solidFill>
            </cx:spPr>
          </cx:dataPt>
          <cx:dataPt idx="1">
            <cx:spPr>
              <a:solidFill>
                <a:srgbClr val="00B050"/>
              </a:solidFill>
            </cx:spPr>
          </cx:dataPt>
          <cx:dataPt idx="2">
            <cx:spPr>
              <a:solidFill>
                <a:srgbClr val="C00000"/>
              </a:solidFill>
            </cx:spPr>
          </cx:dataPt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880" baseline="0">
                    <a:solidFill>
                      <a:schemeClr val="tx1"/>
                    </a:solidFill>
                  </a:defRPr>
                </a:pPr>
                <a:endParaRPr lang="it-IT" sz="880" b="0" i="0" u="none" strike="noStrike" baseline="0">
                  <a:solidFill>
                    <a:schemeClr val="tx1"/>
                  </a:solidFill>
                  <a:latin typeface="Gill Sans MT" panose="020B0502020104020203"/>
                </a:endParaRPr>
              </a:p>
            </cx:txPr>
            <cx:visibility seriesName="0" categoryName="1" value="1"/>
            <cx:separator>, </cx:separator>
          </cx:dataLabels>
          <cx:dataId val="0"/>
        </cx:series>
      </cx:plotAreaRegion>
    </cx:plotArea>
  </cx:chart>
</cx:chartSpace>
</file>

<file path=ppt/charts/chartEx7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Foglio1!$A$2:$A$4</cx:f>
        <cx:lvl ptCount="3">
          <cx:pt idx="0"> MIGLIORATI  MA INSUFFICIENTI</cx:pt>
          <cx:pt idx="1">MIGLIORATI E ALMENO SUFFICIENTI</cx:pt>
          <cx:pt idx="2">NON MIGLIORATI</cx:pt>
        </cx:lvl>
        <cx:lvl ptCount="0"/>
        <cx:lvl ptCount="0"/>
      </cx:strDim>
      <cx:numDim type="size">
        <cx:f>Foglio1!$B$2:$B$4</cx:f>
        <cx:lvl ptCount="3" formatCode="0%">
          <cx:pt idx="0">0.33000000000000002</cx:pt>
          <cx:pt idx="1">0.44</cx:pt>
          <cx:pt idx="2">0.23000000000000001</cx:pt>
        </cx:lvl>
      </cx:numDim>
    </cx:data>
  </cx:chartData>
  <cx:chart>
    <cx:title pos="t" align="ctr" overlay="0">
      <cx:tx>
        <cx:txData>
          <cx:v>ITALIANO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it-IT" sz="1862" b="1" i="0" u="none" strike="noStrike" baseline="0" dirty="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</a:rPr>
            <a:t>ITALIANO</a:t>
          </a:r>
        </a:p>
      </cx:txPr>
    </cx:title>
    <cx:plotArea>
      <cx:plotAreaRegion>
        <cx:series layoutId="sunburst" uniqueId="{1F60754C-A94C-4B1E-8C65-91773410716B}">
          <cx:tx>
            <cx:txData>
              <cx:f>Foglio1!$B$1</cx:f>
              <cx:v>Serie1</cx:v>
            </cx:txData>
          </cx:tx>
          <cx:dataPt idx="0">
            <cx:spPr>
              <a:solidFill>
                <a:srgbClr val="FFC000"/>
              </a:solidFill>
            </cx:spPr>
          </cx:dataPt>
          <cx:dataPt idx="1">
            <cx:spPr>
              <a:solidFill>
                <a:srgbClr val="00B050"/>
              </a:solidFill>
            </cx:spPr>
          </cx:dataPt>
          <cx:dataPt idx="2">
            <cx:spPr>
              <a:solidFill>
                <a:srgbClr val="C00000"/>
              </a:solidFill>
            </cx:spPr>
          </cx:dataPt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880" baseline="0">
                    <a:solidFill>
                      <a:schemeClr val="tx1"/>
                    </a:solidFill>
                  </a:defRPr>
                </a:pPr>
                <a:endParaRPr lang="it-IT" sz="880" b="0" i="0" u="none" strike="noStrike" baseline="0">
                  <a:solidFill>
                    <a:schemeClr val="tx1"/>
                  </a:solidFill>
                  <a:latin typeface="Gill Sans MT" panose="020B0502020104020203"/>
                </a:endParaRPr>
              </a:p>
            </cx:txPr>
            <cx:visibility seriesName="0" categoryName="1" value="1"/>
            <cx:separator>, </cx:separator>
          </cx:dataLabels>
          <cx:dataId val="0"/>
        </cx:series>
      </cx:plotAreaRegion>
    </cx:plotArea>
  </cx:chart>
</cx:chartSpace>
</file>

<file path=ppt/charts/chartEx8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Foglio1!$A$2:$A$4</cx:f>
        <cx:lvl ptCount="3">
          <cx:pt idx="0"> MIGLIORATI  MA INSUFFICIENTI</cx:pt>
          <cx:pt idx="1">MIGLIORATI E ALMENO SUFFICIENTI</cx:pt>
          <cx:pt idx="2">NON MIGLIORATI</cx:pt>
        </cx:lvl>
        <cx:lvl ptCount="0"/>
        <cx:lvl ptCount="0"/>
      </cx:strDim>
      <cx:numDim type="size">
        <cx:f>Foglio1!$B$2:$B$4</cx:f>
        <cx:lvl ptCount="3" formatCode="0%">
          <cx:pt idx="0">0</cx:pt>
          <cx:pt idx="1">0.90000000000000002</cx:pt>
          <cx:pt idx="2">0.10000000000000001</cx:pt>
        </cx:lvl>
      </cx:numDim>
    </cx:data>
  </cx:chartData>
  <cx:chart>
    <cx:title pos="t" align="ctr" overlay="0">
      <cx:tx>
        <cx:txData>
          <cx:v>INGLESE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it-IT" sz="1862" b="1" i="0" u="none" strike="noStrike" baseline="0" dirty="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</a:rPr>
            <a:t>INGLESE</a:t>
          </a:r>
        </a:p>
      </cx:txPr>
    </cx:title>
    <cx:plotArea>
      <cx:plotAreaRegion>
        <cx:series layoutId="sunburst" uniqueId="{1F60754C-A94C-4B1E-8C65-91773410716B}">
          <cx:tx>
            <cx:txData>
              <cx:f>Foglio1!$B$1</cx:f>
              <cx:v>Serie1</cx:v>
            </cx:txData>
          </cx:tx>
          <cx:dataPt idx="0">
            <cx:spPr>
              <a:solidFill>
                <a:srgbClr val="FFC000"/>
              </a:solidFill>
            </cx:spPr>
          </cx:dataPt>
          <cx:dataPt idx="1">
            <cx:spPr>
              <a:solidFill>
                <a:srgbClr val="00B050"/>
              </a:solidFill>
            </cx:spPr>
          </cx:dataPt>
          <cx:dataPt idx="2">
            <cx:spPr>
              <a:solidFill>
                <a:srgbClr val="C00000"/>
              </a:solidFill>
            </cx:spPr>
          </cx:dataPt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880" baseline="0">
                    <a:solidFill>
                      <a:schemeClr val="tx1"/>
                    </a:solidFill>
                  </a:defRPr>
                </a:pPr>
                <a:endParaRPr lang="it-IT" sz="880" b="0" i="0" u="none" strike="noStrike" baseline="0">
                  <a:solidFill>
                    <a:schemeClr val="tx1"/>
                  </a:solidFill>
                  <a:latin typeface="Gill Sans MT" panose="020B0502020104020203"/>
                </a:endParaRPr>
              </a:p>
            </cx:txPr>
            <cx:visibility seriesName="0" categoryName="1" value="1"/>
            <cx:separator>, </cx:separator>
          </cx:dataLabels>
          <cx:dataId val="0"/>
        </cx:series>
      </cx:plotAreaRegion>
    </cx:plotArea>
  </cx:chart>
</cx:chartSpace>
</file>

<file path=ppt/charts/chartEx9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Foglio1!$A$2:$A$4</cx:f>
        <cx:lvl ptCount="3">
          <cx:pt idx="0"> MIGLIORATI  MA INSUFFICIENTI</cx:pt>
          <cx:pt idx="1">MIGLIORATI E ALMENO SUFFICIENTI</cx:pt>
          <cx:pt idx="2">NON MIGLIORATI</cx:pt>
        </cx:lvl>
        <cx:lvl ptCount="0"/>
        <cx:lvl ptCount="0"/>
      </cx:strDim>
      <cx:numDim type="size">
        <cx:f>Foglio1!$B$2:$B$4</cx:f>
        <cx:lvl ptCount="3" formatCode="0%">
          <cx:pt idx="0">0.22</cx:pt>
          <cx:pt idx="1">0.45000000000000001</cx:pt>
          <cx:pt idx="2">0.13</cx:pt>
        </cx:lvl>
      </cx:numDim>
    </cx:data>
  </cx:chartData>
  <cx:chart>
    <cx:title pos="t" align="ctr" overlay="0">
      <cx:tx>
        <cx:txData>
          <cx:v>MATEMATICA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it-IT" sz="1862" b="1" i="0" u="none" strike="noStrike" baseline="0" dirty="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</a:rPr>
            <a:t>MATEMATICA</a:t>
          </a:r>
        </a:p>
      </cx:txPr>
    </cx:title>
    <cx:plotArea>
      <cx:plotAreaRegion>
        <cx:series layoutId="sunburst" uniqueId="{1F60754C-A94C-4B1E-8C65-91773410716B}">
          <cx:tx>
            <cx:txData>
              <cx:f>Foglio1!$B$1</cx:f>
              <cx:v>Serie1</cx:v>
            </cx:txData>
          </cx:tx>
          <cx:dataPt idx="0">
            <cx:spPr>
              <a:solidFill>
                <a:srgbClr val="FFC000"/>
              </a:solidFill>
            </cx:spPr>
          </cx:dataPt>
          <cx:dataPt idx="1">
            <cx:spPr>
              <a:solidFill>
                <a:srgbClr val="00B050"/>
              </a:solidFill>
            </cx:spPr>
          </cx:dataPt>
          <cx:dataPt idx="2">
            <cx:spPr>
              <a:solidFill>
                <a:srgbClr val="C00000"/>
              </a:solidFill>
            </cx:spPr>
          </cx:dataPt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880" baseline="0">
                    <a:solidFill>
                      <a:schemeClr val="tx1"/>
                    </a:solidFill>
                  </a:defRPr>
                </a:pPr>
                <a:endParaRPr lang="it-IT" sz="880" b="0" i="0" u="none" strike="noStrike" baseline="0">
                  <a:solidFill>
                    <a:schemeClr val="tx1"/>
                  </a:solidFill>
                  <a:latin typeface="Gill Sans MT" panose="020B0502020104020203"/>
                </a:endParaRPr>
              </a:p>
            </cx:txPr>
            <cx:visibility seriesName="0" categoryName="1" value="1"/>
            <cx:separator>, </cx:separator>
          </cx:dataLabels>
          <cx:dataId val="0"/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27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8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9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30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3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4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35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36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37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38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39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40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41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42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43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44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45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412DE-CDAA-479C-9838-3ED6E3F5DEBC}" type="datetimeFigureOut">
              <a:rPr lang="it-IT" smtClean="0"/>
              <a:t>20/06/2022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79FB1C-99ED-4927-A982-DC882BCCC1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3619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79FB1C-99ED-4927-A982-DC882BCCC16B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0268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7706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8771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4409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0818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79FB1C-99ED-4927-A982-DC882BCCC16B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7108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79FB1C-99ED-4927-A982-DC882BCCC16B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6292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8347" y="367375"/>
            <a:ext cx="9603275" cy="569886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1453614"/>
            <a:ext cx="9784111" cy="4467126"/>
          </a:xfrm>
        </p:spPr>
        <p:txBody>
          <a:bodyPr anchor="t"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292239" y="1051091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331" y="113890"/>
            <a:ext cx="9603275" cy="104923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47331" y="1297979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6/20/2022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microsoft.com/office/2014/relationships/chartEx" Target="../charts/chartEx4.xml"/><Relationship Id="rId1" Type="http://schemas.openxmlformats.org/officeDocument/2006/relationships/slideLayout" Target="../slideLayouts/slideLayout2.xml"/><Relationship Id="rId6" Type="http://schemas.microsoft.com/office/2014/relationships/chartEx" Target="../charts/chartEx6.xml"/><Relationship Id="rId5" Type="http://schemas.openxmlformats.org/officeDocument/2006/relationships/image" Target="../media/image6.png"/><Relationship Id="rId4" Type="http://schemas.microsoft.com/office/2014/relationships/chartEx" Target="../charts/chartEx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microsoft.com/office/2014/relationships/chartEx" Target="../charts/chartEx7.xml"/><Relationship Id="rId1" Type="http://schemas.openxmlformats.org/officeDocument/2006/relationships/slideLayout" Target="../slideLayouts/slideLayout2.xml"/><Relationship Id="rId6" Type="http://schemas.microsoft.com/office/2014/relationships/chartEx" Target="../charts/chartEx9.xml"/><Relationship Id="rId5" Type="http://schemas.openxmlformats.org/officeDocument/2006/relationships/image" Target="../media/image9.png"/><Relationship Id="rId4" Type="http://schemas.microsoft.com/office/2014/relationships/chartEx" Target="../charts/chartEx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14/relationships/chartEx" Target="../charts/chartEx10.xml"/><Relationship Id="rId7" Type="http://schemas.microsoft.com/office/2014/relationships/chartEx" Target="../charts/chartEx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14/relationships/chartEx" Target="../charts/chartEx1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microsoft.com/office/2014/relationships/chartEx" Target="../charts/chartEx13.xml"/><Relationship Id="rId1" Type="http://schemas.openxmlformats.org/officeDocument/2006/relationships/slideLayout" Target="../slideLayouts/slideLayout2.xml"/><Relationship Id="rId6" Type="http://schemas.microsoft.com/office/2014/relationships/chartEx" Target="../charts/chartEx15.xml"/><Relationship Id="rId5" Type="http://schemas.openxmlformats.org/officeDocument/2006/relationships/image" Target="../media/image16.png"/><Relationship Id="rId4" Type="http://schemas.microsoft.com/office/2014/relationships/chartEx" Target="../charts/chartEx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microsoft.com/office/2014/relationships/chartEx" Target="../charts/chartEx16.xml"/><Relationship Id="rId1" Type="http://schemas.openxmlformats.org/officeDocument/2006/relationships/slideLayout" Target="../slideLayouts/slideLayout2.xml"/><Relationship Id="rId6" Type="http://schemas.microsoft.com/office/2014/relationships/chartEx" Target="../charts/chartEx18.xml"/><Relationship Id="rId5" Type="http://schemas.openxmlformats.org/officeDocument/2006/relationships/image" Target="../media/image19.png"/><Relationship Id="rId4" Type="http://schemas.microsoft.com/office/2014/relationships/chartEx" Target="../charts/chartEx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microsoft.com/office/2014/relationships/chartEx" Target="../charts/chartEx19.xml"/><Relationship Id="rId1" Type="http://schemas.openxmlformats.org/officeDocument/2006/relationships/slideLayout" Target="../slideLayouts/slideLayout2.xml"/><Relationship Id="rId6" Type="http://schemas.microsoft.com/office/2014/relationships/chartEx" Target="../charts/chartEx21.xml"/><Relationship Id="rId5" Type="http://schemas.openxmlformats.org/officeDocument/2006/relationships/image" Target="../media/image22.png"/><Relationship Id="rId4" Type="http://schemas.microsoft.com/office/2014/relationships/chartEx" Target="../charts/chartEx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microsoft.com/office/2014/relationships/chartEx" Target="../charts/chartEx22.xml"/><Relationship Id="rId1" Type="http://schemas.openxmlformats.org/officeDocument/2006/relationships/slideLayout" Target="../slideLayouts/slideLayout2.xml"/><Relationship Id="rId6" Type="http://schemas.microsoft.com/office/2014/relationships/chartEx" Target="../charts/chartEx24.xml"/><Relationship Id="rId5" Type="http://schemas.openxmlformats.org/officeDocument/2006/relationships/image" Target="../media/image25.png"/><Relationship Id="rId4" Type="http://schemas.microsoft.com/office/2014/relationships/chartEx" Target="../charts/chartEx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microsoft.com/office/2014/relationships/chartEx" Target="../charts/chartEx25.xml"/><Relationship Id="rId1" Type="http://schemas.openxmlformats.org/officeDocument/2006/relationships/slideLayout" Target="../slideLayouts/slideLayout2.xml"/><Relationship Id="rId6" Type="http://schemas.microsoft.com/office/2014/relationships/chartEx" Target="../charts/chartEx27.xml"/><Relationship Id="rId5" Type="http://schemas.openxmlformats.org/officeDocument/2006/relationships/image" Target="../media/image28.png"/><Relationship Id="rId4" Type="http://schemas.microsoft.com/office/2014/relationships/chartEx" Target="../charts/chartEx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microsoft.com/office/2014/relationships/chartEx" Target="../charts/chartEx28.xml"/><Relationship Id="rId1" Type="http://schemas.openxmlformats.org/officeDocument/2006/relationships/slideLayout" Target="../slideLayouts/slideLayout2.xml"/><Relationship Id="rId6" Type="http://schemas.microsoft.com/office/2014/relationships/chartEx" Target="../charts/chartEx30.xml"/><Relationship Id="rId5" Type="http://schemas.openxmlformats.org/officeDocument/2006/relationships/image" Target="../media/image31.png"/><Relationship Id="rId4" Type="http://schemas.microsoft.com/office/2014/relationships/chartEx" Target="../charts/chartEx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microsoft.com/office/2014/relationships/chartEx" Target="../charts/chartEx31.xml"/><Relationship Id="rId1" Type="http://schemas.openxmlformats.org/officeDocument/2006/relationships/slideLayout" Target="../slideLayouts/slideLayout2.xml"/><Relationship Id="rId6" Type="http://schemas.microsoft.com/office/2014/relationships/chartEx" Target="../charts/chartEx33.xml"/><Relationship Id="rId5" Type="http://schemas.openxmlformats.org/officeDocument/2006/relationships/image" Target="../media/image34.png"/><Relationship Id="rId4" Type="http://schemas.microsoft.com/office/2014/relationships/chartEx" Target="../charts/chartEx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Relationship Id="rId6" Type="http://schemas.microsoft.com/office/2014/relationships/chartEx" Target="../charts/chartEx3.xml"/><Relationship Id="rId5" Type="http://schemas.openxmlformats.org/officeDocument/2006/relationships/image" Target="../media/image3.png"/><Relationship Id="rId4" Type="http://schemas.microsoft.com/office/2014/relationships/chartEx" Target="../charts/chartEx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34BA45-E843-03DB-4D68-BA0CFEBD45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7716" y="887569"/>
            <a:ext cx="8637073" cy="2541431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FUNZIONE STRUMENTALE VALUTAZIONE, AUTOVALUTAZIONE E </a:t>
            </a:r>
            <a:br>
              <a:rPr lang="it-IT" sz="20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PIANO DI MIGLIORAMENTO </a:t>
            </a:r>
            <a:br>
              <a:rPr lang="it-I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Istituto Comprensivo “ Pablo Neruda”</a:t>
            </a:r>
            <a:b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SCUOLA SECONDARIA DI primo GRADO</a:t>
            </a:r>
            <a:b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br>
              <a:rPr lang="it-IT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prof.ssa  Antonella Tomo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54D0120-5EDD-8B9E-949A-DDC3774E57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6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RELAZIONE FINALE</a:t>
            </a:r>
            <a:endParaRPr lang="it-IT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600" b="1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a.s.</a:t>
            </a:r>
            <a:r>
              <a:rPr lang="it-IT" sz="16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2021-2022</a:t>
            </a:r>
            <a:endParaRPr lang="it-IT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6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943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96098B-C079-4D75-FA7C-FF7A3DADD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7375"/>
            <a:ext cx="11210925" cy="569886"/>
          </a:xfrm>
        </p:spPr>
        <p:txBody>
          <a:bodyPr>
            <a:normAutofit fontScale="90000"/>
          </a:bodyPr>
          <a:lstStyle/>
          <a:p>
            <a:r>
              <a:rPr lang="it-IT" dirty="0"/>
              <a:t>Dal test di ingresso al primo quadrimestre classi prime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7" name="Segnaposto contenuto 16">
                <a:extLst>
                  <a:ext uri="{FF2B5EF4-FFF2-40B4-BE49-F238E27FC236}">
                    <a16:creationId xmlns:a16="http://schemas.microsoft.com/office/drawing/2014/main" id="{C6623797-84ED-D5F9-6208-FAC960CA639F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9384647"/>
                  </p:ext>
                </p:extLst>
              </p:nvPr>
            </p:nvGraphicFramePr>
            <p:xfrm>
              <a:off x="-948691" y="1223010"/>
              <a:ext cx="6652261" cy="355473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17" name="Segnaposto contenuto 16">
                <a:extLst>
                  <a:ext uri="{FF2B5EF4-FFF2-40B4-BE49-F238E27FC236}">
                    <a16:creationId xmlns:a16="http://schemas.microsoft.com/office/drawing/2014/main" id="{C6623797-84ED-D5F9-6208-FAC960CA639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948691" y="1223010"/>
                <a:ext cx="6652261" cy="3554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23" name="Segnaposto contenuto 16">
                <a:extLst>
                  <a:ext uri="{FF2B5EF4-FFF2-40B4-BE49-F238E27FC236}">
                    <a16:creationId xmlns:a16="http://schemas.microsoft.com/office/drawing/2014/main" id="{8EF6AF19-6DC5-6E2A-F5AF-F056E164986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596352420"/>
                  </p:ext>
                </p:extLst>
              </p:nvPr>
            </p:nvGraphicFramePr>
            <p:xfrm>
              <a:off x="5855971" y="1375410"/>
              <a:ext cx="6652261" cy="355473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23" name="Segnaposto contenuto 16">
                <a:extLst>
                  <a:ext uri="{FF2B5EF4-FFF2-40B4-BE49-F238E27FC236}">
                    <a16:creationId xmlns:a16="http://schemas.microsoft.com/office/drawing/2014/main" id="{8EF6AF19-6DC5-6E2A-F5AF-F056E164986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55971" y="1375410"/>
                <a:ext cx="6652261" cy="3554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24" name="Segnaposto contenuto 16">
                <a:extLst>
                  <a:ext uri="{FF2B5EF4-FFF2-40B4-BE49-F238E27FC236}">
                    <a16:creationId xmlns:a16="http://schemas.microsoft.com/office/drawing/2014/main" id="{3D7535A2-04E9-05D3-57E6-D9440E93285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963835159"/>
                  </p:ext>
                </p:extLst>
              </p:nvPr>
            </p:nvGraphicFramePr>
            <p:xfrm>
              <a:off x="2453640" y="1299210"/>
              <a:ext cx="6652261" cy="355473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6"/>
              </a:graphicData>
            </a:graphic>
          </p:graphicFrame>
        </mc:Choice>
        <mc:Fallback xmlns="">
          <p:pic>
            <p:nvPicPr>
              <p:cNvPr id="24" name="Segnaposto contenuto 16">
                <a:extLst>
                  <a:ext uri="{FF2B5EF4-FFF2-40B4-BE49-F238E27FC236}">
                    <a16:creationId xmlns:a16="http://schemas.microsoft.com/office/drawing/2014/main" id="{3D7535A2-04E9-05D3-57E6-D9440E93285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53640" y="1299210"/>
                <a:ext cx="6652261" cy="355473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7993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96098B-C079-4D75-FA7C-FF7A3DADD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6281"/>
            <a:ext cx="11525250" cy="569886"/>
          </a:xfrm>
        </p:spPr>
        <p:txBody>
          <a:bodyPr>
            <a:normAutofit fontScale="90000"/>
          </a:bodyPr>
          <a:lstStyle/>
          <a:p>
            <a:r>
              <a:rPr lang="it-IT" dirty="0"/>
              <a:t>Dal test di ingresso al primo quadrimestre classi seconde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7" name="Segnaposto contenuto 16">
                <a:extLst>
                  <a:ext uri="{FF2B5EF4-FFF2-40B4-BE49-F238E27FC236}">
                    <a16:creationId xmlns:a16="http://schemas.microsoft.com/office/drawing/2014/main" id="{C6623797-84ED-D5F9-6208-FAC960CA639F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386636287"/>
                  </p:ext>
                </p:extLst>
              </p:nvPr>
            </p:nvGraphicFramePr>
            <p:xfrm>
              <a:off x="-948691" y="1223010"/>
              <a:ext cx="6652261" cy="355473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17" name="Segnaposto contenuto 16">
                <a:extLst>
                  <a:ext uri="{FF2B5EF4-FFF2-40B4-BE49-F238E27FC236}">
                    <a16:creationId xmlns:a16="http://schemas.microsoft.com/office/drawing/2014/main" id="{C6623797-84ED-D5F9-6208-FAC960CA639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948691" y="1223010"/>
                <a:ext cx="6652261" cy="3554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23" name="Segnaposto contenuto 16">
                <a:extLst>
                  <a:ext uri="{FF2B5EF4-FFF2-40B4-BE49-F238E27FC236}">
                    <a16:creationId xmlns:a16="http://schemas.microsoft.com/office/drawing/2014/main" id="{8EF6AF19-6DC5-6E2A-F5AF-F056E164986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72933064"/>
                  </p:ext>
                </p:extLst>
              </p:nvPr>
            </p:nvGraphicFramePr>
            <p:xfrm>
              <a:off x="5855971" y="1375410"/>
              <a:ext cx="6652261" cy="355473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23" name="Segnaposto contenuto 16">
                <a:extLst>
                  <a:ext uri="{FF2B5EF4-FFF2-40B4-BE49-F238E27FC236}">
                    <a16:creationId xmlns:a16="http://schemas.microsoft.com/office/drawing/2014/main" id="{8EF6AF19-6DC5-6E2A-F5AF-F056E164986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55971" y="1375410"/>
                <a:ext cx="6652261" cy="3554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24" name="Segnaposto contenuto 16">
                <a:extLst>
                  <a:ext uri="{FF2B5EF4-FFF2-40B4-BE49-F238E27FC236}">
                    <a16:creationId xmlns:a16="http://schemas.microsoft.com/office/drawing/2014/main" id="{3D7535A2-04E9-05D3-57E6-D9440E93285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872518617"/>
                  </p:ext>
                </p:extLst>
              </p:nvPr>
            </p:nvGraphicFramePr>
            <p:xfrm>
              <a:off x="2453640" y="1299210"/>
              <a:ext cx="6652261" cy="355473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6"/>
              </a:graphicData>
            </a:graphic>
          </p:graphicFrame>
        </mc:Choice>
        <mc:Fallback xmlns="">
          <p:pic>
            <p:nvPicPr>
              <p:cNvPr id="24" name="Segnaposto contenuto 16">
                <a:extLst>
                  <a:ext uri="{FF2B5EF4-FFF2-40B4-BE49-F238E27FC236}">
                    <a16:creationId xmlns:a16="http://schemas.microsoft.com/office/drawing/2014/main" id="{3D7535A2-04E9-05D3-57E6-D9440E93285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53640" y="1299210"/>
                <a:ext cx="6652261" cy="355473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84725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96098B-C079-4D75-FA7C-FF7A3DADD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6281"/>
            <a:ext cx="11525250" cy="569886"/>
          </a:xfrm>
        </p:spPr>
        <p:txBody>
          <a:bodyPr>
            <a:normAutofit fontScale="90000"/>
          </a:bodyPr>
          <a:lstStyle/>
          <a:p>
            <a:r>
              <a:rPr lang="it-IT" dirty="0"/>
              <a:t>Dal test di ingresso al primo quadrimestre classi terze</a:t>
            </a:r>
            <a:br>
              <a:rPr lang="it-IT" dirty="0"/>
            </a:br>
            <a:endParaRPr lang="it-IT" dirty="0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7" name="Segnaposto contenuto 16">
                <a:extLst>
                  <a:ext uri="{FF2B5EF4-FFF2-40B4-BE49-F238E27FC236}">
                    <a16:creationId xmlns:a16="http://schemas.microsoft.com/office/drawing/2014/main" id="{C6623797-84ED-D5F9-6208-FAC960CA639F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809184486"/>
                  </p:ext>
                </p:extLst>
              </p:nvPr>
            </p:nvGraphicFramePr>
            <p:xfrm>
              <a:off x="-948691" y="1223010"/>
              <a:ext cx="6652261" cy="355473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17" name="Segnaposto contenuto 16">
                <a:extLst>
                  <a:ext uri="{FF2B5EF4-FFF2-40B4-BE49-F238E27FC236}">
                    <a16:creationId xmlns:a16="http://schemas.microsoft.com/office/drawing/2014/main" id="{C6623797-84ED-D5F9-6208-FAC960CA639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948691" y="1223010"/>
                <a:ext cx="6652261" cy="3554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23" name="Segnaposto contenuto 16">
                <a:extLst>
                  <a:ext uri="{FF2B5EF4-FFF2-40B4-BE49-F238E27FC236}">
                    <a16:creationId xmlns:a16="http://schemas.microsoft.com/office/drawing/2014/main" id="{8EF6AF19-6DC5-6E2A-F5AF-F056E164986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66238186"/>
                  </p:ext>
                </p:extLst>
              </p:nvPr>
            </p:nvGraphicFramePr>
            <p:xfrm>
              <a:off x="5855971" y="1375410"/>
              <a:ext cx="6652261" cy="355473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 xmlns="">
          <p:pic>
            <p:nvPicPr>
              <p:cNvPr id="23" name="Segnaposto contenuto 16">
                <a:extLst>
                  <a:ext uri="{FF2B5EF4-FFF2-40B4-BE49-F238E27FC236}">
                    <a16:creationId xmlns:a16="http://schemas.microsoft.com/office/drawing/2014/main" id="{8EF6AF19-6DC5-6E2A-F5AF-F056E164986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55971" y="1375410"/>
                <a:ext cx="6652261" cy="3554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24" name="Segnaposto contenuto 16">
                <a:extLst>
                  <a:ext uri="{FF2B5EF4-FFF2-40B4-BE49-F238E27FC236}">
                    <a16:creationId xmlns:a16="http://schemas.microsoft.com/office/drawing/2014/main" id="{3D7535A2-04E9-05D3-57E6-D9440E93285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61684682"/>
                  </p:ext>
                </p:extLst>
              </p:nvPr>
            </p:nvGraphicFramePr>
            <p:xfrm>
              <a:off x="2453640" y="1299210"/>
              <a:ext cx="6652261" cy="355473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7"/>
              </a:graphicData>
            </a:graphic>
          </p:graphicFrame>
        </mc:Choice>
        <mc:Fallback xmlns="">
          <p:pic>
            <p:nvPicPr>
              <p:cNvPr id="24" name="Segnaposto contenuto 16">
                <a:extLst>
                  <a:ext uri="{FF2B5EF4-FFF2-40B4-BE49-F238E27FC236}">
                    <a16:creationId xmlns:a16="http://schemas.microsoft.com/office/drawing/2014/main" id="{3D7535A2-04E9-05D3-57E6-D9440E93285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53640" y="1299210"/>
                <a:ext cx="6652261" cy="355473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6861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5DCE2F-E561-A38D-82C1-6BEBE3519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945" y="145974"/>
            <a:ext cx="10757705" cy="582540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Criticita’</a:t>
            </a:r>
            <a:r>
              <a:rPr lang="it-IT" dirty="0"/>
              <a:t> nei giudizi globali del primo quadrimestre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36EB232A-9F98-AD2C-A37A-5B775F4862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1014138"/>
              </p:ext>
            </p:extLst>
          </p:nvPr>
        </p:nvGraphicFramePr>
        <p:xfrm>
          <a:off x="1300945" y="1177290"/>
          <a:ext cx="9603275" cy="4826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3438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5DCE2F-E561-A38D-82C1-6BEBE3519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975" y="168834"/>
            <a:ext cx="9841865" cy="582540"/>
          </a:xfrm>
        </p:spPr>
        <p:txBody>
          <a:bodyPr>
            <a:normAutofit fontScale="90000"/>
          </a:bodyPr>
          <a:lstStyle/>
          <a:p>
            <a:r>
              <a:rPr lang="it-IT" dirty="0"/>
              <a:t>DISTRIBUZIONE DELLE insufficienze RIPORTATE NEI TEST di uscita  PER CLASSI e materie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36EB232A-9F98-AD2C-A37A-5B775F4862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5716014"/>
              </p:ext>
            </p:extLst>
          </p:nvPr>
        </p:nvGraphicFramePr>
        <p:xfrm>
          <a:off x="1300945" y="1177290"/>
          <a:ext cx="9603275" cy="4826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48737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5DCE2F-E561-A38D-82C1-6BEBE3519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975" y="168834"/>
            <a:ext cx="9841865" cy="582540"/>
          </a:xfrm>
        </p:spPr>
        <p:txBody>
          <a:bodyPr>
            <a:normAutofit fontScale="90000"/>
          </a:bodyPr>
          <a:lstStyle/>
          <a:p>
            <a:r>
              <a:rPr lang="it-IT" dirty="0"/>
              <a:t>DISTRIBUZIONE DELLE insufficienze RIPORTATE NEI TEST DI INGRESSO PER CLASSI e materie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36EB232A-9F98-AD2C-A37A-5B775F4862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651265"/>
              </p:ext>
            </p:extLst>
          </p:nvPr>
        </p:nvGraphicFramePr>
        <p:xfrm>
          <a:off x="1300945" y="1177290"/>
          <a:ext cx="9603275" cy="4826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40347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96098B-C079-4D75-FA7C-FF7A3DADD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Dal test di ingresso al test di uscita 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7" name="Segnaposto contenuto 16">
                <a:extLst>
                  <a:ext uri="{FF2B5EF4-FFF2-40B4-BE49-F238E27FC236}">
                    <a16:creationId xmlns:a16="http://schemas.microsoft.com/office/drawing/2014/main" id="{C6623797-84ED-D5F9-6208-FAC960CA639F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056507888"/>
                  </p:ext>
                </p:extLst>
              </p:nvPr>
            </p:nvGraphicFramePr>
            <p:xfrm>
              <a:off x="-948691" y="1223010"/>
              <a:ext cx="6652261" cy="355473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17" name="Segnaposto contenuto 16">
                <a:extLst>
                  <a:ext uri="{FF2B5EF4-FFF2-40B4-BE49-F238E27FC236}">
                    <a16:creationId xmlns:a16="http://schemas.microsoft.com/office/drawing/2014/main" id="{C6623797-84ED-D5F9-6208-FAC960CA639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948691" y="1223010"/>
                <a:ext cx="6652261" cy="3554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23" name="Segnaposto contenuto 16">
                <a:extLst>
                  <a:ext uri="{FF2B5EF4-FFF2-40B4-BE49-F238E27FC236}">
                    <a16:creationId xmlns:a16="http://schemas.microsoft.com/office/drawing/2014/main" id="{8EF6AF19-6DC5-6E2A-F5AF-F056E164986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94985514"/>
                  </p:ext>
                </p:extLst>
              </p:nvPr>
            </p:nvGraphicFramePr>
            <p:xfrm>
              <a:off x="5855971" y="1375410"/>
              <a:ext cx="6652261" cy="355473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23" name="Segnaposto contenuto 16">
                <a:extLst>
                  <a:ext uri="{FF2B5EF4-FFF2-40B4-BE49-F238E27FC236}">
                    <a16:creationId xmlns:a16="http://schemas.microsoft.com/office/drawing/2014/main" id="{8EF6AF19-6DC5-6E2A-F5AF-F056E164986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55971" y="1375410"/>
                <a:ext cx="6652261" cy="3554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24" name="Segnaposto contenuto 16">
                <a:extLst>
                  <a:ext uri="{FF2B5EF4-FFF2-40B4-BE49-F238E27FC236}">
                    <a16:creationId xmlns:a16="http://schemas.microsoft.com/office/drawing/2014/main" id="{3D7535A2-04E9-05D3-57E6-D9440E93285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987928997"/>
                  </p:ext>
                </p:extLst>
              </p:nvPr>
            </p:nvGraphicFramePr>
            <p:xfrm>
              <a:off x="2453640" y="1299210"/>
              <a:ext cx="6652261" cy="355473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6"/>
              </a:graphicData>
            </a:graphic>
          </p:graphicFrame>
        </mc:Choice>
        <mc:Fallback xmlns="">
          <p:pic>
            <p:nvPicPr>
              <p:cNvPr id="24" name="Segnaposto contenuto 16">
                <a:extLst>
                  <a:ext uri="{FF2B5EF4-FFF2-40B4-BE49-F238E27FC236}">
                    <a16:creationId xmlns:a16="http://schemas.microsoft.com/office/drawing/2014/main" id="{3D7535A2-04E9-05D3-57E6-D9440E93285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53640" y="1299210"/>
                <a:ext cx="6652261" cy="355473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9764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96098B-C079-4D75-FA7C-FF7A3DADD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347" y="367375"/>
            <a:ext cx="10346928" cy="569886"/>
          </a:xfrm>
        </p:spPr>
        <p:txBody>
          <a:bodyPr>
            <a:normAutofit fontScale="90000"/>
          </a:bodyPr>
          <a:lstStyle/>
          <a:p>
            <a:r>
              <a:rPr lang="it-IT" dirty="0"/>
              <a:t>Dal test di ingresso al test di uscita  classi prime</a:t>
            </a:r>
            <a:br>
              <a:rPr lang="it-IT" dirty="0"/>
            </a:br>
            <a:br>
              <a:rPr lang="it-IT" dirty="0"/>
            </a:br>
            <a:br>
              <a:rPr lang="it-IT" dirty="0"/>
            </a:br>
            <a:endParaRPr lang="it-IT" dirty="0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7" name="Segnaposto contenuto 16">
                <a:extLst>
                  <a:ext uri="{FF2B5EF4-FFF2-40B4-BE49-F238E27FC236}">
                    <a16:creationId xmlns:a16="http://schemas.microsoft.com/office/drawing/2014/main" id="{C6623797-84ED-D5F9-6208-FAC960CA639F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54397784"/>
                  </p:ext>
                </p:extLst>
              </p:nvPr>
            </p:nvGraphicFramePr>
            <p:xfrm>
              <a:off x="-948691" y="1223010"/>
              <a:ext cx="6652261" cy="355473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17" name="Segnaposto contenuto 16">
                <a:extLst>
                  <a:ext uri="{FF2B5EF4-FFF2-40B4-BE49-F238E27FC236}">
                    <a16:creationId xmlns:a16="http://schemas.microsoft.com/office/drawing/2014/main" id="{C6623797-84ED-D5F9-6208-FAC960CA639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948691" y="1223010"/>
                <a:ext cx="6652261" cy="3554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23" name="Segnaposto contenuto 16">
                <a:extLst>
                  <a:ext uri="{FF2B5EF4-FFF2-40B4-BE49-F238E27FC236}">
                    <a16:creationId xmlns:a16="http://schemas.microsoft.com/office/drawing/2014/main" id="{8EF6AF19-6DC5-6E2A-F5AF-F056E164986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75430661"/>
                  </p:ext>
                </p:extLst>
              </p:nvPr>
            </p:nvGraphicFramePr>
            <p:xfrm>
              <a:off x="5855971" y="1375410"/>
              <a:ext cx="6652261" cy="355473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23" name="Segnaposto contenuto 16">
                <a:extLst>
                  <a:ext uri="{FF2B5EF4-FFF2-40B4-BE49-F238E27FC236}">
                    <a16:creationId xmlns:a16="http://schemas.microsoft.com/office/drawing/2014/main" id="{8EF6AF19-6DC5-6E2A-F5AF-F056E164986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55971" y="1375410"/>
                <a:ext cx="6652261" cy="3554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24" name="Segnaposto contenuto 16">
                <a:extLst>
                  <a:ext uri="{FF2B5EF4-FFF2-40B4-BE49-F238E27FC236}">
                    <a16:creationId xmlns:a16="http://schemas.microsoft.com/office/drawing/2014/main" id="{3D7535A2-04E9-05D3-57E6-D9440E93285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079529101"/>
                  </p:ext>
                </p:extLst>
              </p:nvPr>
            </p:nvGraphicFramePr>
            <p:xfrm>
              <a:off x="2453640" y="1299210"/>
              <a:ext cx="6652261" cy="355473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6"/>
              </a:graphicData>
            </a:graphic>
          </p:graphicFrame>
        </mc:Choice>
        <mc:Fallback xmlns="">
          <p:pic>
            <p:nvPicPr>
              <p:cNvPr id="24" name="Segnaposto contenuto 16">
                <a:extLst>
                  <a:ext uri="{FF2B5EF4-FFF2-40B4-BE49-F238E27FC236}">
                    <a16:creationId xmlns:a16="http://schemas.microsoft.com/office/drawing/2014/main" id="{3D7535A2-04E9-05D3-57E6-D9440E93285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53640" y="1299210"/>
                <a:ext cx="6652261" cy="355473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8868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96098B-C079-4D75-FA7C-FF7A3DADD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347" y="367375"/>
            <a:ext cx="10346928" cy="569886"/>
          </a:xfrm>
        </p:spPr>
        <p:txBody>
          <a:bodyPr>
            <a:normAutofit fontScale="90000"/>
          </a:bodyPr>
          <a:lstStyle/>
          <a:p>
            <a:r>
              <a:rPr lang="it-IT" dirty="0"/>
              <a:t>Dal test di ingresso al test di uscita  classi seconde</a:t>
            </a:r>
            <a:br>
              <a:rPr lang="it-IT" dirty="0"/>
            </a:br>
            <a:br>
              <a:rPr lang="it-IT" dirty="0"/>
            </a:br>
            <a:endParaRPr lang="it-IT" dirty="0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7" name="Segnaposto contenuto 16">
                <a:extLst>
                  <a:ext uri="{FF2B5EF4-FFF2-40B4-BE49-F238E27FC236}">
                    <a16:creationId xmlns:a16="http://schemas.microsoft.com/office/drawing/2014/main" id="{C6623797-84ED-D5F9-6208-FAC960CA639F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343238457"/>
                  </p:ext>
                </p:extLst>
              </p:nvPr>
            </p:nvGraphicFramePr>
            <p:xfrm>
              <a:off x="-948691" y="1223010"/>
              <a:ext cx="6652261" cy="355473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17" name="Segnaposto contenuto 16">
                <a:extLst>
                  <a:ext uri="{FF2B5EF4-FFF2-40B4-BE49-F238E27FC236}">
                    <a16:creationId xmlns:a16="http://schemas.microsoft.com/office/drawing/2014/main" id="{C6623797-84ED-D5F9-6208-FAC960CA639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948691" y="1223010"/>
                <a:ext cx="6652261" cy="3554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23" name="Segnaposto contenuto 16">
                <a:extLst>
                  <a:ext uri="{FF2B5EF4-FFF2-40B4-BE49-F238E27FC236}">
                    <a16:creationId xmlns:a16="http://schemas.microsoft.com/office/drawing/2014/main" id="{8EF6AF19-6DC5-6E2A-F5AF-F056E1649862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5855971" y="1375410"/>
              <a:ext cx="6652261" cy="355473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23" name="Segnaposto contenuto 16">
                <a:extLst>
                  <a:ext uri="{FF2B5EF4-FFF2-40B4-BE49-F238E27FC236}">
                    <a16:creationId xmlns:a16="http://schemas.microsoft.com/office/drawing/2014/main" id="{8EF6AF19-6DC5-6E2A-F5AF-F056E164986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55971" y="1375410"/>
                <a:ext cx="6652261" cy="3554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24" name="Segnaposto contenuto 16">
                <a:extLst>
                  <a:ext uri="{FF2B5EF4-FFF2-40B4-BE49-F238E27FC236}">
                    <a16:creationId xmlns:a16="http://schemas.microsoft.com/office/drawing/2014/main" id="{3D7535A2-04E9-05D3-57E6-D9440E93285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949417987"/>
                  </p:ext>
                </p:extLst>
              </p:nvPr>
            </p:nvGraphicFramePr>
            <p:xfrm>
              <a:off x="2453640" y="1299210"/>
              <a:ext cx="6652261" cy="355473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6"/>
              </a:graphicData>
            </a:graphic>
          </p:graphicFrame>
        </mc:Choice>
        <mc:Fallback xmlns="">
          <p:pic>
            <p:nvPicPr>
              <p:cNvPr id="24" name="Segnaposto contenuto 16">
                <a:extLst>
                  <a:ext uri="{FF2B5EF4-FFF2-40B4-BE49-F238E27FC236}">
                    <a16:creationId xmlns:a16="http://schemas.microsoft.com/office/drawing/2014/main" id="{3D7535A2-04E9-05D3-57E6-D9440E93285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53640" y="1299210"/>
                <a:ext cx="6652261" cy="355473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2794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5DCE2F-E561-A38D-82C1-6BEBE3519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696" y="192897"/>
            <a:ext cx="12216062" cy="582540"/>
          </a:xfrm>
        </p:spPr>
        <p:txBody>
          <a:bodyPr>
            <a:normAutofit fontScale="90000"/>
          </a:bodyPr>
          <a:lstStyle/>
          <a:p>
            <a:r>
              <a:rPr lang="it-IT" dirty="0"/>
              <a:t>Osservazioni dei docenti sulla Motivazione ed impegno allo studio 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36EB232A-9F98-AD2C-A37A-5B775F4862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4489435"/>
              </p:ext>
            </p:extLst>
          </p:nvPr>
        </p:nvGraphicFramePr>
        <p:xfrm>
          <a:off x="1294362" y="1148715"/>
          <a:ext cx="9603275" cy="4826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3937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201323FB-427E-4A8D-B473-AB0657D8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3979" y="503096"/>
            <a:ext cx="11214100" cy="424732"/>
          </a:xfrm>
        </p:spPr>
        <p:txBody>
          <a:bodyPr rtlCol="0"/>
          <a:lstStyle/>
          <a:p>
            <a:pPr rtl="0"/>
            <a:r>
              <a:rPr lang="it-IT" sz="2400" b="1" i="0" u="none" strike="noStrike" dirty="0">
                <a:effectLst/>
                <a:latin typeface="Calibri" panose="020F0502020204030204" pitchFamily="34" charset="0"/>
              </a:rPr>
              <a:t>Distribuzione degli studenti nei livelli di apprendimento Italiano</a:t>
            </a:r>
            <a:endParaRPr lang="it-IT" sz="2400" dirty="0"/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E8EEB296-8554-4D20-B3B8-C0BBC380A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238359"/>
              </p:ext>
            </p:extLst>
          </p:nvPr>
        </p:nvGraphicFramePr>
        <p:xfrm>
          <a:off x="1483979" y="1724025"/>
          <a:ext cx="8407323" cy="2486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0813">
                  <a:extLst>
                    <a:ext uri="{9D8B030D-6E8A-4147-A177-3AD203B41FA5}">
                      <a16:colId xmlns:a16="http://schemas.microsoft.com/office/drawing/2014/main" val="3559833401"/>
                    </a:ext>
                  </a:extLst>
                </a:gridCol>
                <a:gridCol w="1397302">
                  <a:extLst>
                    <a:ext uri="{9D8B030D-6E8A-4147-A177-3AD203B41FA5}">
                      <a16:colId xmlns:a16="http://schemas.microsoft.com/office/drawing/2014/main" val="3853009896"/>
                    </a:ext>
                  </a:extLst>
                </a:gridCol>
                <a:gridCol w="1397302">
                  <a:extLst>
                    <a:ext uri="{9D8B030D-6E8A-4147-A177-3AD203B41FA5}">
                      <a16:colId xmlns:a16="http://schemas.microsoft.com/office/drawing/2014/main" val="858991905"/>
                    </a:ext>
                  </a:extLst>
                </a:gridCol>
                <a:gridCol w="1397302">
                  <a:extLst>
                    <a:ext uri="{9D8B030D-6E8A-4147-A177-3AD203B41FA5}">
                      <a16:colId xmlns:a16="http://schemas.microsoft.com/office/drawing/2014/main" val="82523989"/>
                    </a:ext>
                  </a:extLst>
                </a:gridCol>
                <a:gridCol w="1397302">
                  <a:extLst>
                    <a:ext uri="{9D8B030D-6E8A-4147-A177-3AD203B41FA5}">
                      <a16:colId xmlns:a16="http://schemas.microsoft.com/office/drawing/2014/main" val="3211310719"/>
                    </a:ext>
                  </a:extLst>
                </a:gridCol>
                <a:gridCol w="1397302">
                  <a:extLst>
                    <a:ext uri="{9D8B030D-6E8A-4147-A177-3AD203B41FA5}">
                      <a16:colId xmlns:a16="http://schemas.microsoft.com/office/drawing/2014/main" val="4160613981"/>
                    </a:ext>
                  </a:extLst>
                </a:gridCol>
              </a:tblGrid>
              <a:tr h="447947">
                <a:tc>
                  <a:txBody>
                    <a:bodyPr/>
                    <a:lstStyle/>
                    <a:p>
                      <a:pPr algn="ctr" fontAlgn="ctr"/>
                      <a:endParaRPr lang="it-IT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Studenti</a:t>
                      </a:r>
                      <a:br>
                        <a:rPr lang="it-IT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 livello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Studenti</a:t>
                      </a:r>
                      <a:br>
                        <a:rPr lang="it-IT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 livello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Studenti</a:t>
                      </a:r>
                      <a:br>
                        <a:rPr lang="it-IT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 livello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Studenti</a:t>
                      </a:r>
                      <a:br>
                        <a:rPr lang="it-IT" sz="2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2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 livello 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Studenti</a:t>
                      </a:r>
                      <a:br>
                        <a:rPr lang="it-IT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 livello 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6274366"/>
                  </a:ext>
                </a:extLst>
              </a:tr>
              <a:tr h="33760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IC Pablo Neruda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35,9%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271508"/>
                  </a:ext>
                </a:extLst>
              </a:tr>
              <a:tr h="33760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Lazio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6384641"/>
                  </a:ext>
                </a:extLst>
              </a:tr>
              <a:tr h="33760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Centro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935587"/>
                  </a:ext>
                </a:extLst>
              </a:tr>
              <a:tr h="33760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Italia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6909641"/>
                  </a:ext>
                </a:extLst>
              </a:tr>
            </a:tbl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A0F50A23-94F2-465A-925F-3287056919A4}"/>
              </a:ext>
            </a:extLst>
          </p:cNvPr>
          <p:cNvSpPr txBox="1"/>
          <p:nvPr/>
        </p:nvSpPr>
        <p:spPr>
          <a:xfrm>
            <a:off x="970280" y="4729843"/>
            <a:ext cx="83838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C00000"/>
                </a:solidFill>
              </a:rPr>
              <a:t>Troppi alunni con livello 1</a:t>
            </a:r>
          </a:p>
          <a:p>
            <a:r>
              <a:rPr lang="it-IT" sz="2400" dirty="0">
                <a:solidFill>
                  <a:srgbClr val="00B050"/>
                </a:solidFill>
              </a:rPr>
              <a:t>Nella media alunni con livelli 2 e 3</a:t>
            </a:r>
            <a:endParaRPr lang="it-IT" sz="2400" dirty="0">
              <a:solidFill>
                <a:srgbClr val="C00000"/>
              </a:solidFill>
            </a:endParaRPr>
          </a:p>
          <a:p>
            <a:r>
              <a:rPr lang="it-IT" sz="2400" dirty="0">
                <a:solidFill>
                  <a:srgbClr val="C00000"/>
                </a:solidFill>
              </a:rPr>
              <a:t>Pochi alunni livelli 4 e 5</a:t>
            </a:r>
          </a:p>
        </p:txBody>
      </p:sp>
    </p:spTree>
    <p:extLst>
      <p:ext uri="{BB962C8B-B14F-4D97-AF65-F5344CB8AC3E}">
        <p14:creationId xmlns:p14="http://schemas.microsoft.com/office/powerpoint/2010/main" val="106542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5DCE2F-E561-A38D-82C1-6BEBE3519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975" y="168834"/>
            <a:ext cx="9841865" cy="582540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Ossevazioni</a:t>
            </a:r>
            <a:br>
              <a:rPr lang="it-IT" dirty="0"/>
            </a:br>
            <a:r>
              <a:rPr lang="it-IT" dirty="0"/>
              <a:t> dei docenti sulle Relazioni con i compagni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36EB232A-9F98-AD2C-A37A-5B775F4862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9407695"/>
              </p:ext>
            </p:extLst>
          </p:nvPr>
        </p:nvGraphicFramePr>
        <p:xfrm>
          <a:off x="1300945" y="1177290"/>
          <a:ext cx="9603275" cy="4826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5984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5DCE2F-E561-A38D-82C1-6BEBE3519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975" y="168834"/>
            <a:ext cx="9841865" cy="582540"/>
          </a:xfrm>
        </p:spPr>
        <p:txBody>
          <a:bodyPr>
            <a:normAutofit fontScale="90000"/>
          </a:bodyPr>
          <a:lstStyle/>
          <a:p>
            <a:r>
              <a:rPr lang="it-IT" dirty="0"/>
              <a:t>Osservazioni dei docenti sulle Relazioni con i professori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36EB232A-9F98-AD2C-A37A-5B775F4862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617436"/>
              </p:ext>
            </p:extLst>
          </p:nvPr>
        </p:nvGraphicFramePr>
        <p:xfrm>
          <a:off x="1294362" y="1177290"/>
          <a:ext cx="9603275" cy="4826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35848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5DCE2F-E561-A38D-82C1-6BEBE3519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975" y="168834"/>
            <a:ext cx="9841865" cy="582540"/>
          </a:xfrm>
        </p:spPr>
        <p:txBody>
          <a:bodyPr>
            <a:normAutofit fontScale="90000"/>
          </a:bodyPr>
          <a:lstStyle/>
          <a:p>
            <a:r>
              <a:rPr lang="it-IT" dirty="0"/>
              <a:t>Osservazioni dei docenti sulla Fiducia degli </a:t>
            </a:r>
            <a:r>
              <a:rPr lang="it-IT" dirty="0" err="1"/>
              <a:t>sudenti</a:t>
            </a:r>
            <a:r>
              <a:rPr lang="it-IT" dirty="0"/>
              <a:t> nelle proprie </a:t>
            </a:r>
            <a:r>
              <a:rPr lang="it-IT" dirty="0" err="1"/>
              <a:t>capacita’</a:t>
            </a:r>
            <a:endParaRPr lang="it-IT" dirty="0"/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36EB232A-9F98-AD2C-A37A-5B775F4862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4863084"/>
              </p:ext>
            </p:extLst>
          </p:nvPr>
        </p:nvGraphicFramePr>
        <p:xfrm>
          <a:off x="1300945" y="1177290"/>
          <a:ext cx="9603275" cy="4826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53863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5DCE2F-E561-A38D-82C1-6BEBE3519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696" y="192897"/>
            <a:ext cx="12216062" cy="582540"/>
          </a:xfrm>
        </p:spPr>
        <p:txBody>
          <a:bodyPr>
            <a:normAutofit fontScale="90000"/>
          </a:bodyPr>
          <a:lstStyle/>
          <a:p>
            <a:r>
              <a:rPr lang="it-IT" dirty="0"/>
              <a:t>Partecipazione degli alunni alle  </a:t>
            </a:r>
            <a:r>
              <a:rPr lang="it-IT" dirty="0" err="1"/>
              <a:t>attivita’</a:t>
            </a:r>
            <a:r>
              <a:rPr lang="it-IT" dirty="0"/>
              <a:t> extracurriculari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36EB232A-9F98-AD2C-A37A-5B775F4862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1186407"/>
              </p:ext>
            </p:extLst>
          </p:nvPr>
        </p:nvGraphicFramePr>
        <p:xfrm>
          <a:off x="1300945" y="1177290"/>
          <a:ext cx="9603275" cy="4826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01856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5DCE2F-E561-A38D-82C1-6BEBE3519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696" y="192897"/>
            <a:ext cx="12216062" cy="582540"/>
          </a:xfrm>
        </p:spPr>
        <p:txBody>
          <a:bodyPr>
            <a:normAutofit fontScale="90000"/>
          </a:bodyPr>
          <a:lstStyle/>
          <a:p>
            <a:r>
              <a:rPr lang="it-IT" dirty="0"/>
              <a:t>Partecipazione degli alunni alle  </a:t>
            </a:r>
            <a:r>
              <a:rPr lang="it-IT" dirty="0" err="1"/>
              <a:t>attivita’</a:t>
            </a:r>
            <a:r>
              <a:rPr lang="it-IT" dirty="0"/>
              <a:t> extracurriculari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36EB232A-9F98-AD2C-A37A-5B775F4862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8578089"/>
              </p:ext>
            </p:extLst>
          </p:nvPr>
        </p:nvGraphicFramePr>
        <p:xfrm>
          <a:off x="1300945" y="1177290"/>
          <a:ext cx="9603275" cy="4826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987153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5DCE2F-E561-A38D-82C1-6BEBE3519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696" y="192897"/>
            <a:ext cx="12216062" cy="582540"/>
          </a:xfrm>
        </p:spPr>
        <p:txBody>
          <a:bodyPr>
            <a:normAutofit fontScale="90000"/>
          </a:bodyPr>
          <a:lstStyle/>
          <a:p>
            <a:r>
              <a:rPr lang="it-IT" dirty="0"/>
              <a:t>Partecipazione degli alunni alle    </a:t>
            </a:r>
            <a:r>
              <a:rPr lang="it-IT" dirty="0" err="1"/>
              <a:t>attivita’</a:t>
            </a:r>
            <a:r>
              <a:rPr lang="it-IT" dirty="0"/>
              <a:t> extracurriculari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36EB232A-9F98-AD2C-A37A-5B775F4862B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00945" y="1177290"/>
          <a:ext cx="9603275" cy="4826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56790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33C5BF-1BC4-14B1-9B5D-9B80C2775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347" y="367375"/>
            <a:ext cx="10737453" cy="569886"/>
          </a:xfrm>
        </p:spPr>
        <p:txBody>
          <a:bodyPr>
            <a:normAutofit fontScale="90000"/>
          </a:bodyPr>
          <a:lstStyle/>
          <a:p>
            <a:r>
              <a:rPr lang="it-IT" dirty="0"/>
              <a:t>OBIETTIVI PERSEGUITI per il recupero delle insufficienze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98F8352-31C5-DC2A-EA25-A1F844E67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8347" y="1120239"/>
            <a:ext cx="10070703" cy="4966236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it-IT" sz="2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Sviluppare capacità metacognitive</a:t>
            </a:r>
            <a:endParaRPr lang="it-IT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it-IT" sz="2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Recuperare le abilità di base</a:t>
            </a:r>
            <a:endParaRPr lang="it-IT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it-IT" sz="2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Stimolare la partecipazione attiva alle lezioni con adeguate modalità di intervento</a:t>
            </a:r>
            <a:endParaRPr lang="it-IT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it-IT" sz="2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Riferire su argomenti di studio, anche avvalendosi di mezzi di supporto</a:t>
            </a:r>
            <a:endParaRPr lang="it-IT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it-IT" sz="2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Produrre testi semplici con linguaggi specifici</a:t>
            </a:r>
            <a:endParaRPr lang="it-IT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it-IT" sz="2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Ricavare informazioni personali e di studio da fonti diverse</a:t>
            </a:r>
            <a:endParaRPr lang="it-IT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it-IT" sz="2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Sviluppare un approccio costruttivo all’apprendimento di una nuova lingua</a:t>
            </a:r>
            <a:endParaRPr lang="it-IT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it-IT" sz="2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Prevenire l’insuccesso</a:t>
            </a:r>
            <a:endParaRPr lang="it-IT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it-IT" sz="2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Ridurre la fragilità</a:t>
            </a:r>
            <a:endParaRPr lang="it-IT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it-IT" sz="2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Recuperare il metodo di studio</a:t>
            </a:r>
            <a:endParaRPr lang="it-IT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it-IT" sz="2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Rinforzare la fiducia in se stessi.</a:t>
            </a:r>
            <a:endParaRPr lang="it-IT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634285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33C5BF-1BC4-14B1-9B5D-9B80C2775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347" y="367375"/>
            <a:ext cx="10737453" cy="569886"/>
          </a:xfrm>
        </p:spPr>
        <p:txBody>
          <a:bodyPr>
            <a:normAutofit fontScale="90000"/>
          </a:bodyPr>
          <a:lstStyle/>
          <a:p>
            <a:r>
              <a:rPr lang="it-IT" dirty="0"/>
              <a:t>Strategie usate per il recupero delle insufficienze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98F8352-31C5-DC2A-EA25-A1F844E67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8347" y="1160343"/>
            <a:ext cx="10070703" cy="5505151"/>
          </a:xfrm>
        </p:spPr>
        <p:txBody>
          <a:bodyPr>
            <a:normAutofit/>
          </a:bodyPr>
          <a:lstStyle/>
          <a:p>
            <a:pPr>
              <a:lnSpc>
                <a:spcPct val="60000"/>
              </a:lnSpc>
              <a:spcAft>
                <a:spcPts val="800"/>
              </a:spcAft>
            </a:pPr>
            <a:r>
              <a:rPr lang="it-IT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Esercitazioni fre</a:t>
            </a:r>
            <a:r>
              <a:rPr lang="it-IT" sz="2400" b="1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quenti</a:t>
            </a:r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60000"/>
              </a:lnSpc>
              <a:spcAft>
                <a:spcPts val="800"/>
              </a:spcAft>
            </a:pPr>
            <a:r>
              <a:rPr lang="it-IT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Utilizzo di schede e mappe</a:t>
            </a:r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60000"/>
              </a:lnSpc>
              <a:spcAft>
                <a:spcPts val="800"/>
              </a:spcAft>
            </a:pPr>
            <a:r>
              <a:rPr lang="it-IT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Didattica laboratoriale</a:t>
            </a:r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60000"/>
              </a:lnSpc>
              <a:spcAft>
                <a:spcPts val="800"/>
              </a:spcAft>
            </a:pPr>
            <a:r>
              <a:rPr lang="it-IT" sz="24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Flipped</a:t>
            </a:r>
            <a:r>
              <a:rPr lang="it-IT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it-IT" sz="24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classroom</a:t>
            </a:r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60000"/>
              </a:lnSpc>
              <a:spcAft>
                <a:spcPts val="800"/>
              </a:spcAft>
            </a:pPr>
            <a:r>
              <a:rPr lang="it-IT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Cooperative learning</a:t>
            </a:r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60000"/>
              </a:lnSpc>
              <a:spcAft>
                <a:spcPts val="800"/>
              </a:spcAft>
            </a:pPr>
            <a:r>
              <a:rPr lang="it-IT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Peer tutoring</a:t>
            </a:r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60000"/>
              </a:lnSpc>
              <a:spcAft>
                <a:spcPts val="800"/>
              </a:spcAft>
            </a:pPr>
            <a:r>
              <a:rPr lang="it-IT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Interventi di recupero anche con l’intervento del Docente di Sostegno</a:t>
            </a:r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60000"/>
              </a:lnSpc>
              <a:spcAft>
                <a:spcPts val="800"/>
              </a:spcAft>
            </a:pPr>
            <a:r>
              <a:rPr lang="it-IT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Tutoring costante</a:t>
            </a:r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60000"/>
              </a:lnSpc>
              <a:spcAft>
                <a:spcPts val="800"/>
              </a:spcAft>
            </a:pPr>
            <a:r>
              <a:rPr lang="it-IT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Monitoraggio compiti</a:t>
            </a:r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60000"/>
              </a:lnSpc>
              <a:spcAft>
                <a:spcPts val="800"/>
              </a:spcAft>
            </a:pPr>
            <a:r>
              <a:rPr lang="it-IT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Rinforzo delle tecniche e della pianificazione per lo studio</a:t>
            </a:r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800"/>
              </a:spcAft>
            </a:pPr>
            <a:endParaRPr lang="it-IT" sz="2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335244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33C5BF-1BC4-14B1-9B5D-9B80C2775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890" y="129631"/>
            <a:ext cx="11206219" cy="569886"/>
          </a:xfrm>
        </p:spPr>
        <p:txBody>
          <a:bodyPr>
            <a:normAutofit fontScale="90000"/>
          </a:bodyPr>
          <a:lstStyle/>
          <a:p>
            <a:r>
              <a:rPr lang="it-IT" dirty="0"/>
              <a:t>Tipologie di verifica  per monitorare il recupero delle insufficienze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98F8352-31C5-DC2A-EA25-A1F844E67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8347" y="1120239"/>
            <a:ext cx="10070703" cy="4966236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it-IT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Test scritti e orali</a:t>
            </a:r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it-IT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Osservazione in classe</a:t>
            </a:r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it-IT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Interventi da posto</a:t>
            </a:r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it-IT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Verifiche formative e sommative</a:t>
            </a:r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it-IT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Nessuna forma di verifica dedicata</a:t>
            </a:r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666750" algn="l"/>
              </a:tabLst>
            </a:pPr>
            <a:endParaRPr lang="it-IT" sz="2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367513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96098B-C079-4D75-FA7C-FF7A3DADD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347" y="367375"/>
            <a:ext cx="10476196" cy="569886"/>
          </a:xfrm>
        </p:spPr>
        <p:txBody>
          <a:bodyPr>
            <a:normAutofit fontScale="90000"/>
          </a:bodyPr>
          <a:lstStyle/>
          <a:p>
            <a:r>
              <a:rPr lang="it-IT" dirty="0"/>
              <a:t>Dal primo quadrimestre al secondo quadrimestre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7" name="Segnaposto contenuto 16">
                <a:extLst>
                  <a:ext uri="{FF2B5EF4-FFF2-40B4-BE49-F238E27FC236}">
                    <a16:creationId xmlns:a16="http://schemas.microsoft.com/office/drawing/2014/main" id="{C6623797-84ED-D5F9-6208-FAC960CA639F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435352076"/>
                  </p:ext>
                </p:extLst>
              </p:nvPr>
            </p:nvGraphicFramePr>
            <p:xfrm>
              <a:off x="-948691" y="1223010"/>
              <a:ext cx="6652261" cy="355473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17" name="Segnaposto contenuto 16">
                <a:extLst>
                  <a:ext uri="{FF2B5EF4-FFF2-40B4-BE49-F238E27FC236}">
                    <a16:creationId xmlns:a16="http://schemas.microsoft.com/office/drawing/2014/main" id="{C6623797-84ED-D5F9-6208-FAC960CA639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948691" y="1223010"/>
                <a:ext cx="6652261" cy="3554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23" name="Segnaposto contenuto 16">
                <a:extLst>
                  <a:ext uri="{FF2B5EF4-FFF2-40B4-BE49-F238E27FC236}">
                    <a16:creationId xmlns:a16="http://schemas.microsoft.com/office/drawing/2014/main" id="{8EF6AF19-6DC5-6E2A-F5AF-F056E164986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903983610"/>
                  </p:ext>
                </p:extLst>
              </p:nvPr>
            </p:nvGraphicFramePr>
            <p:xfrm>
              <a:off x="5855971" y="1375410"/>
              <a:ext cx="6652261" cy="355473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23" name="Segnaposto contenuto 16">
                <a:extLst>
                  <a:ext uri="{FF2B5EF4-FFF2-40B4-BE49-F238E27FC236}">
                    <a16:creationId xmlns:a16="http://schemas.microsoft.com/office/drawing/2014/main" id="{8EF6AF19-6DC5-6E2A-F5AF-F056E164986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55971" y="1375410"/>
                <a:ext cx="6652261" cy="3554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24" name="Segnaposto contenuto 16">
                <a:extLst>
                  <a:ext uri="{FF2B5EF4-FFF2-40B4-BE49-F238E27FC236}">
                    <a16:creationId xmlns:a16="http://schemas.microsoft.com/office/drawing/2014/main" id="{3D7535A2-04E9-05D3-57E6-D9440E93285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431754619"/>
                  </p:ext>
                </p:extLst>
              </p:nvPr>
            </p:nvGraphicFramePr>
            <p:xfrm>
              <a:off x="2453640" y="1299210"/>
              <a:ext cx="6652261" cy="355473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6"/>
              </a:graphicData>
            </a:graphic>
          </p:graphicFrame>
        </mc:Choice>
        <mc:Fallback xmlns="">
          <p:pic>
            <p:nvPicPr>
              <p:cNvPr id="24" name="Segnaposto contenuto 16">
                <a:extLst>
                  <a:ext uri="{FF2B5EF4-FFF2-40B4-BE49-F238E27FC236}">
                    <a16:creationId xmlns:a16="http://schemas.microsoft.com/office/drawing/2014/main" id="{3D7535A2-04E9-05D3-57E6-D9440E93285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53640" y="1299210"/>
                <a:ext cx="6652261" cy="355473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784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201323FB-427E-4A8D-B473-AB0657D8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050" y="542925"/>
            <a:ext cx="11214100" cy="424732"/>
          </a:xfrm>
        </p:spPr>
        <p:txBody>
          <a:bodyPr rtlCol="0"/>
          <a:lstStyle/>
          <a:p>
            <a:pPr rtl="0"/>
            <a:r>
              <a:rPr lang="it-IT" sz="2400" b="1" i="0" u="none" strike="noStrike" dirty="0">
                <a:effectLst/>
                <a:latin typeface="Calibri" panose="020F0502020204030204" pitchFamily="34" charset="0"/>
              </a:rPr>
              <a:t>Distribuzione degli studenti nei livelli di apprendimento  Matematica</a:t>
            </a:r>
            <a:endParaRPr lang="it-IT" sz="2400" dirty="0"/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E8EEB296-8554-4D20-B3B8-C0BBC380A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068210"/>
              </p:ext>
            </p:extLst>
          </p:nvPr>
        </p:nvGraphicFramePr>
        <p:xfrm>
          <a:off x="1416050" y="2185987"/>
          <a:ext cx="8407323" cy="2486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0813">
                  <a:extLst>
                    <a:ext uri="{9D8B030D-6E8A-4147-A177-3AD203B41FA5}">
                      <a16:colId xmlns:a16="http://schemas.microsoft.com/office/drawing/2014/main" val="3559833401"/>
                    </a:ext>
                  </a:extLst>
                </a:gridCol>
                <a:gridCol w="1397302">
                  <a:extLst>
                    <a:ext uri="{9D8B030D-6E8A-4147-A177-3AD203B41FA5}">
                      <a16:colId xmlns:a16="http://schemas.microsoft.com/office/drawing/2014/main" val="3853009896"/>
                    </a:ext>
                  </a:extLst>
                </a:gridCol>
                <a:gridCol w="1397302">
                  <a:extLst>
                    <a:ext uri="{9D8B030D-6E8A-4147-A177-3AD203B41FA5}">
                      <a16:colId xmlns:a16="http://schemas.microsoft.com/office/drawing/2014/main" val="858991905"/>
                    </a:ext>
                  </a:extLst>
                </a:gridCol>
                <a:gridCol w="1397302">
                  <a:extLst>
                    <a:ext uri="{9D8B030D-6E8A-4147-A177-3AD203B41FA5}">
                      <a16:colId xmlns:a16="http://schemas.microsoft.com/office/drawing/2014/main" val="82523989"/>
                    </a:ext>
                  </a:extLst>
                </a:gridCol>
                <a:gridCol w="1397302">
                  <a:extLst>
                    <a:ext uri="{9D8B030D-6E8A-4147-A177-3AD203B41FA5}">
                      <a16:colId xmlns:a16="http://schemas.microsoft.com/office/drawing/2014/main" val="3211310719"/>
                    </a:ext>
                  </a:extLst>
                </a:gridCol>
                <a:gridCol w="1397302">
                  <a:extLst>
                    <a:ext uri="{9D8B030D-6E8A-4147-A177-3AD203B41FA5}">
                      <a16:colId xmlns:a16="http://schemas.microsoft.com/office/drawing/2014/main" val="4160613981"/>
                    </a:ext>
                  </a:extLst>
                </a:gridCol>
              </a:tblGrid>
              <a:tr h="546253">
                <a:tc>
                  <a:txBody>
                    <a:bodyPr/>
                    <a:lstStyle/>
                    <a:p>
                      <a:pPr algn="ctr" fontAlgn="ctr"/>
                      <a:endParaRPr lang="it-IT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Studenti</a:t>
                      </a:r>
                      <a:br>
                        <a:rPr lang="it-IT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 livello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Studenti</a:t>
                      </a:r>
                      <a:br>
                        <a:rPr lang="it-IT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 livello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Studenti</a:t>
                      </a:r>
                      <a:br>
                        <a:rPr lang="it-IT" sz="2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2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 livello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Studenti</a:t>
                      </a:r>
                      <a:br>
                        <a:rPr lang="it-IT" sz="2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2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 livello 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Studenti</a:t>
                      </a:r>
                      <a:br>
                        <a:rPr lang="it-IT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 livello 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6274366"/>
                  </a:ext>
                </a:extLst>
              </a:tr>
              <a:tr h="33760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IC Pablo Neruda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37,1%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35,9%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271508"/>
                  </a:ext>
                </a:extLst>
              </a:tr>
              <a:tr h="33760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Lazio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6384641"/>
                  </a:ext>
                </a:extLst>
              </a:tr>
              <a:tr h="33760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Centro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935587"/>
                  </a:ext>
                </a:extLst>
              </a:tr>
              <a:tr h="33760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Italia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23,5%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6909641"/>
                  </a:ext>
                </a:extLst>
              </a:tr>
            </a:tbl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A0F50A23-94F2-465A-925F-3287056919A4}"/>
              </a:ext>
            </a:extLst>
          </p:cNvPr>
          <p:cNvSpPr txBox="1"/>
          <p:nvPr/>
        </p:nvSpPr>
        <p:spPr>
          <a:xfrm>
            <a:off x="1416050" y="4938304"/>
            <a:ext cx="8383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C00000"/>
                </a:solidFill>
              </a:rPr>
              <a:t>Troppi alunni con livelli 1 e 2</a:t>
            </a:r>
          </a:p>
          <a:p>
            <a:r>
              <a:rPr lang="it-IT" sz="2400" dirty="0">
                <a:solidFill>
                  <a:srgbClr val="C00000"/>
                </a:solidFill>
              </a:rPr>
              <a:t>Pochissimi  alunni con livelli 3, 4 e 5 </a:t>
            </a:r>
          </a:p>
        </p:txBody>
      </p:sp>
    </p:spTree>
    <p:extLst>
      <p:ext uri="{BB962C8B-B14F-4D97-AF65-F5344CB8AC3E}">
        <p14:creationId xmlns:p14="http://schemas.microsoft.com/office/powerpoint/2010/main" val="314996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96098B-C079-4D75-FA7C-FF7A3DADD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347" y="367375"/>
            <a:ext cx="10476196" cy="569886"/>
          </a:xfrm>
        </p:spPr>
        <p:txBody>
          <a:bodyPr>
            <a:normAutofit fontScale="90000"/>
          </a:bodyPr>
          <a:lstStyle/>
          <a:p>
            <a:r>
              <a:rPr lang="it-IT" dirty="0"/>
              <a:t>Dal primo al secondo quadrimestre classi prime</a:t>
            </a:r>
            <a:br>
              <a:rPr lang="it-IT" dirty="0"/>
            </a:br>
            <a:endParaRPr lang="it-IT" dirty="0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7" name="Segnaposto contenuto 16">
                <a:extLst>
                  <a:ext uri="{FF2B5EF4-FFF2-40B4-BE49-F238E27FC236}">
                    <a16:creationId xmlns:a16="http://schemas.microsoft.com/office/drawing/2014/main" id="{C6623797-84ED-D5F9-6208-FAC960CA639F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50810577"/>
                  </p:ext>
                </p:extLst>
              </p:nvPr>
            </p:nvGraphicFramePr>
            <p:xfrm>
              <a:off x="-948691" y="1223010"/>
              <a:ext cx="6652261" cy="355473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17" name="Segnaposto contenuto 16">
                <a:extLst>
                  <a:ext uri="{FF2B5EF4-FFF2-40B4-BE49-F238E27FC236}">
                    <a16:creationId xmlns:a16="http://schemas.microsoft.com/office/drawing/2014/main" id="{C6623797-84ED-D5F9-6208-FAC960CA639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948691" y="1223010"/>
                <a:ext cx="6652261" cy="3554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23" name="Segnaposto contenuto 16">
                <a:extLst>
                  <a:ext uri="{FF2B5EF4-FFF2-40B4-BE49-F238E27FC236}">
                    <a16:creationId xmlns:a16="http://schemas.microsoft.com/office/drawing/2014/main" id="{8EF6AF19-6DC5-6E2A-F5AF-F056E164986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670533735"/>
                  </p:ext>
                </p:extLst>
              </p:nvPr>
            </p:nvGraphicFramePr>
            <p:xfrm>
              <a:off x="5855971" y="1375410"/>
              <a:ext cx="6652261" cy="355473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23" name="Segnaposto contenuto 16">
                <a:extLst>
                  <a:ext uri="{FF2B5EF4-FFF2-40B4-BE49-F238E27FC236}">
                    <a16:creationId xmlns:a16="http://schemas.microsoft.com/office/drawing/2014/main" id="{8EF6AF19-6DC5-6E2A-F5AF-F056E164986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55971" y="1375410"/>
                <a:ext cx="6652261" cy="3554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24" name="Segnaposto contenuto 16">
                <a:extLst>
                  <a:ext uri="{FF2B5EF4-FFF2-40B4-BE49-F238E27FC236}">
                    <a16:creationId xmlns:a16="http://schemas.microsoft.com/office/drawing/2014/main" id="{3D7535A2-04E9-05D3-57E6-D9440E93285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0406936"/>
                  </p:ext>
                </p:extLst>
              </p:nvPr>
            </p:nvGraphicFramePr>
            <p:xfrm>
              <a:off x="2453640" y="1299210"/>
              <a:ext cx="6652261" cy="355473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6"/>
              </a:graphicData>
            </a:graphic>
          </p:graphicFrame>
        </mc:Choice>
        <mc:Fallback xmlns="">
          <p:pic>
            <p:nvPicPr>
              <p:cNvPr id="24" name="Segnaposto contenuto 16">
                <a:extLst>
                  <a:ext uri="{FF2B5EF4-FFF2-40B4-BE49-F238E27FC236}">
                    <a16:creationId xmlns:a16="http://schemas.microsoft.com/office/drawing/2014/main" id="{3D7535A2-04E9-05D3-57E6-D9440E93285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53640" y="1299210"/>
                <a:ext cx="6652261" cy="355473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00406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96098B-C079-4D75-FA7C-FF7A3DADD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347" y="367375"/>
            <a:ext cx="10476196" cy="569886"/>
          </a:xfrm>
        </p:spPr>
        <p:txBody>
          <a:bodyPr>
            <a:normAutofit fontScale="90000"/>
          </a:bodyPr>
          <a:lstStyle/>
          <a:p>
            <a:r>
              <a:rPr lang="it-IT" dirty="0"/>
              <a:t>Dal primo  al secondo quadrimestre CLASSI </a:t>
            </a:r>
            <a:r>
              <a:rPr lang="it-IT" dirty="0" err="1"/>
              <a:t>SECONdE</a:t>
            </a:r>
            <a:r>
              <a:rPr lang="it-IT" dirty="0"/>
              <a:t> 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7" name="Segnaposto contenuto 16">
                <a:extLst>
                  <a:ext uri="{FF2B5EF4-FFF2-40B4-BE49-F238E27FC236}">
                    <a16:creationId xmlns:a16="http://schemas.microsoft.com/office/drawing/2014/main" id="{C6623797-84ED-D5F9-6208-FAC960CA639F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815213826"/>
                  </p:ext>
                </p:extLst>
              </p:nvPr>
            </p:nvGraphicFramePr>
            <p:xfrm>
              <a:off x="-948691" y="1223010"/>
              <a:ext cx="6652261" cy="355473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17" name="Segnaposto contenuto 16">
                <a:extLst>
                  <a:ext uri="{FF2B5EF4-FFF2-40B4-BE49-F238E27FC236}">
                    <a16:creationId xmlns:a16="http://schemas.microsoft.com/office/drawing/2014/main" id="{C6623797-84ED-D5F9-6208-FAC960CA639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948691" y="1223010"/>
                <a:ext cx="6652261" cy="3554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23" name="Segnaposto contenuto 16">
                <a:extLst>
                  <a:ext uri="{FF2B5EF4-FFF2-40B4-BE49-F238E27FC236}">
                    <a16:creationId xmlns:a16="http://schemas.microsoft.com/office/drawing/2014/main" id="{8EF6AF19-6DC5-6E2A-F5AF-F056E164986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649126557"/>
                  </p:ext>
                </p:extLst>
              </p:nvPr>
            </p:nvGraphicFramePr>
            <p:xfrm>
              <a:off x="5779770" y="1375410"/>
              <a:ext cx="6652261" cy="355473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23" name="Segnaposto contenuto 16">
                <a:extLst>
                  <a:ext uri="{FF2B5EF4-FFF2-40B4-BE49-F238E27FC236}">
                    <a16:creationId xmlns:a16="http://schemas.microsoft.com/office/drawing/2014/main" id="{8EF6AF19-6DC5-6E2A-F5AF-F056E164986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79770" y="1375410"/>
                <a:ext cx="6652261" cy="3554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24" name="Segnaposto contenuto 16">
                <a:extLst>
                  <a:ext uri="{FF2B5EF4-FFF2-40B4-BE49-F238E27FC236}">
                    <a16:creationId xmlns:a16="http://schemas.microsoft.com/office/drawing/2014/main" id="{3D7535A2-04E9-05D3-57E6-D9440E93285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417009424"/>
                  </p:ext>
                </p:extLst>
              </p:nvPr>
            </p:nvGraphicFramePr>
            <p:xfrm>
              <a:off x="2453640" y="1299210"/>
              <a:ext cx="6652261" cy="355473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6"/>
              </a:graphicData>
            </a:graphic>
          </p:graphicFrame>
        </mc:Choice>
        <mc:Fallback xmlns="">
          <p:pic>
            <p:nvPicPr>
              <p:cNvPr id="24" name="Segnaposto contenuto 16">
                <a:extLst>
                  <a:ext uri="{FF2B5EF4-FFF2-40B4-BE49-F238E27FC236}">
                    <a16:creationId xmlns:a16="http://schemas.microsoft.com/office/drawing/2014/main" id="{3D7535A2-04E9-05D3-57E6-D9440E93285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53640" y="1299210"/>
                <a:ext cx="6652261" cy="355473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51044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96098B-C079-4D75-FA7C-FF7A3DADD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575" y="406281"/>
            <a:ext cx="11683093" cy="569886"/>
          </a:xfrm>
        </p:spPr>
        <p:txBody>
          <a:bodyPr>
            <a:normAutofit fontScale="90000"/>
          </a:bodyPr>
          <a:lstStyle/>
          <a:p>
            <a:r>
              <a:rPr lang="it-IT" dirty="0"/>
              <a:t>Dal primo  al secondo quadrimestre </a:t>
            </a:r>
            <a:r>
              <a:rPr lang="it-IT" dirty="0" err="1"/>
              <a:t>CLaSSI</a:t>
            </a:r>
            <a:r>
              <a:rPr lang="it-IT" dirty="0"/>
              <a:t> TERZE</a:t>
            </a:r>
            <a:br>
              <a:rPr lang="it-IT" dirty="0"/>
            </a:br>
            <a:endParaRPr lang="it-IT" dirty="0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7" name="Segnaposto contenuto 16">
                <a:extLst>
                  <a:ext uri="{FF2B5EF4-FFF2-40B4-BE49-F238E27FC236}">
                    <a16:creationId xmlns:a16="http://schemas.microsoft.com/office/drawing/2014/main" id="{C6623797-84ED-D5F9-6208-FAC960CA639F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12848681"/>
                  </p:ext>
                </p:extLst>
              </p:nvPr>
            </p:nvGraphicFramePr>
            <p:xfrm>
              <a:off x="-948691" y="1223010"/>
              <a:ext cx="6652261" cy="355473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17" name="Segnaposto contenuto 16">
                <a:extLst>
                  <a:ext uri="{FF2B5EF4-FFF2-40B4-BE49-F238E27FC236}">
                    <a16:creationId xmlns:a16="http://schemas.microsoft.com/office/drawing/2014/main" id="{C6623797-84ED-D5F9-6208-FAC960CA639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948691" y="1223010"/>
                <a:ext cx="6652261" cy="3554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23" name="Segnaposto contenuto 16">
                <a:extLst>
                  <a:ext uri="{FF2B5EF4-FFF2-40B4-BE49-F238E27FC236}">
                    <a16:creationId xmlns:a16="http://schemas.microsoft.com/office/drawing/2014/main" id="{8EF6AF19-6DC5-6E2A-F5AF-F056E164986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832096265"/>
                  </p:ext>
                </p:extLst>
              </p:nvPr>
            </p:nvGraphicFramePr>
            <p:xfrm>
              <a:off x="5855971" y="1375410"/>
              <a:ext cx="6652261" cy="355473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23" name="Segnaposto contenuto 16">
                <a:extLst>
                  <a:ext uri="{FF2B5EF4-FFF2-40B4-BE49-F238E27FC236}">
                    <a16:creationId xmlns:a16="http://schemas.microsoft.com/office/drawing/2014/main" id="{8EF6AF19-6DC5-6E2A-F5AF-F056E164986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55971" y="1375410"/>
                <a:ext cx="6652261" cy="3554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24" name="Segnaposto contenuto 16">
                <a:extLst>
                  <a:ext uri="{FF2B5EF4-FFF2-40B4-BE49-F238E27FC236}">
                    <a16:creationId xmlns:a16="http://schemas.microsoft.com/office/drawing/2014/main" id="{3D7535A2-04E9-05D3-57E6-D9440E93285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905582569"/>
                  </p:ext>
                </p:extLst>
              </p:nvPr>
            </p:nvGraphicFramePr>
            <p:xfrm>
              <a:off x="2453640" y="1299210"/>
              <a:ext cx="6652261" cy="355473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6"/>
              </a:graphicData>
            </a:graphic>
          </p:graphicFrame>
        </mc:Choice>
        <mc:Fallback xmlns="">
          <p:pic>
            <p:nvPicPr>
              <p:cNvPr id="24" name="Segnaposto contenuto 16">
                <a:extLst>
                  <a:ext uri="{FF2B5EF4-FFF2-40B4-BE49-F238E27FC236}">
                    <a16:creationId xmlns:a16="http://schemas.microsoft.com/office/drawing/2014/main" id="{3D7535A2-04E9-05D3-57E6-D9440E93285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53640" y="1299210"/>
                <a:ext cx="6652261" cy="355473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5105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201323FB-427E-4A8D-B473-AB0657D8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120" y="542925"/>
            <a:ext cx="11214100" cy="424732"/>
          </a:xfrm>
        </p:spPr>
        <p:txBody>
          <a:bodyPr rtlCol="0"/>
          <a:lstStyle/>
          <a:p>
            <a:pPr rtl="0"/>
            <a:r>
              <a:rPr lang="it-IT" sz="2400" b="1" i="0" u="none" strike="noStrike" dirty="0">
                <a:effectLst/>
                <a:latin typeface="Calibri" panose="020F0502020204030204" pitchFamily="34" charset="0"/>
              </a:rPr>
              <a:t>Distribuzione degli studenti nei livelli di apprendimento Inglese  reading</a:t>
            </a:r>
            <a:endParaRPr lang="it-IT" sz="2400" dirty="0"/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E8EEB296-8554-4D20-B3B8-C0BBC380A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671286"/>
              </p:ext>
            </p:extLst>
          </p:nvPr>
        </p:nvGraphicFramePr>
        <p:xfrm>
          <a:off x="2284730" y="1539803"/>
          <a:ext cx="5612719" cy="3189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0813">
                  <a:extLst>
                    <a:ext uri="{9D8B030D-6E8A-4147-A177-3AD203B41FA5}">
                      <a16:colId xmlns:a16="http://schemas.microsoft.com/office/drawing/2014/main" val="3559833401"/>
                    </a:ext>
                  </a:extLst>
                </a:gridCol>
                <a:gridCol w="1397302">
                  <a:extLst>
                    <a:ext uri="{9D8B030D-6E8A-4147-A177-3AD203B41FA5}">
                      <a16:colId xmlns:a16="http://schemas.microsoft.com/office/drawing/2014/main" val="3853009896"/>
                    </a:ext>
                  </a:extLst>
                </a:gridCol>
                <a:gridCol w="1397302">
                  <a:extLst>
                    <a:ext uri="{9D8B030D-6E8A-4147-A177-3AD203B41FA5}">
                      <a16:colId xmlns:a16="http://schemas.microsoft.com/office/drawing/2014/main" val="858991905"/>
                    </a:ext>
                  </a:extLst>
                </a:gridCol>
                <a:gridCol w="1397302">
                  <a:extLst>
                    <a:ext uri="{9D8B030D-6E8A-4147-A177-3AD203B41FA5}">
                      <a16:colId xmlns:a16="http://schemas.microsoft.com/office/drawing/2014/main" val="82523989"/>
                    </a:ext>
                  </a:extLst>
                </a:gridCol>
              </a:tblGrid>
              <a:tr h="546253">
                <a:tc>
                  <a:txBody>
                    <a:bodyPr/>
                    <a:lstStyle/>
                    <a:p>
                      <a:pPr algn="ctr" fontAlgn="ctr"/>
                      <a:endParaRPr lang="it-IT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Studenti</a:t>
                      </a:r>
                      <a:br>
                        <a:rPr lang="it-IT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livello    </a:t>
                      </a:r>
                      <a:r>
                        <a:rPr lang="it-IT" sz="2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Pre</a:t>
                      </a:r>
                      <a:r>
                        <a:rPr lang="it-IT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A1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Studenti</a:t>
                      </a:r>
                      <a:br>
                        <a:rPr lang="it-IT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livello A1 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Studenti livello  A2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6274366"/>
                  </a:ext>
                </a:extLst>
              </a:tr>
              <a:tr h="33760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IC Pablo Neruda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54,7%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271508"/>
                  </a:ext>
                </a:extLst>
              </a:tr>
              <a:tr h="33760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Lazio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79,0%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6384641"/>
                  </a:ext>
                </a:extLst>
              </a:tr>
              <a:tr h="33760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Centro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79,4%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935587"/>
                  </a:ext>
                </a:extLst>
              </a:tr>
              <a:tr h="33760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Italia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75,9%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6909641"/>
                  </a:ext>
                </a:extLst>
              </a:tr>
              <a:tr h="337609">
                <a:tc>
                  <a:txBody>
                    <a:bodyPr/>
                    <a:lstStyle/>
                    <a:p>
                      <a:pPr rtl="0"/>
                      <a:endParaRPr lang="it-IT" sz="14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endParaRPr lang="it-IT" sz="1400" noProof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endParaRPr lang="it-IT" sz="1400" noProof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endParaRPr lang="it-IT" sz="1400" noProof="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044516"/>
                  </a:ext>
                </a:extLst>
              </a:tr>
            </a:tbl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A0F50A23-94F2-465A-925F-3287056919A4}"/>
              </a:ext>
            </a:extLst>
          </p:cNvPr>
          <p:cNvSpPr txBox="1"/>
          <p:nvPr/>
        </p:nvSpPr>
        <p:spPr>
          <a:xfrm>
            <a:off x="1118870" y="4889863"/>
            <a:ext cx="83838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</a:rPr>
              <a:t>Troppi alunni con livello  </a:t>
            </a:r>
            <a:r>
              <a:rPr lang="it-IT" sz="2400" dirty="0" err="1">
                <a:solidFill>
                  <a:srgbClr val="FF0000"/>
                </a:solidFill>
              </a:rPr>
              <a:t>Pre</a:t>
            </a:r>
            <a:r>
              <a:rPr lang="it-IT" sz="2400" dirty="0">
                <a:solidFill>
                  <a:srgbClr val="FF0000"/>
                </a:solidFill>
              </a:rPr>
              <a:t> A1 </a:t>
            </a:r>
          </a:p>
          <a:p>
            <a:r>
              <a:rPr lang="it-IT" sz="2400" dirty="0">
                <a:solidFill>
                  <a:srgbClr val="00B050"/>
                </a:solidFill>
              </a:rPr>
              <a:t>Molti alunni con livello  A1</a:t>
            </a:r>
          </a:p>
          <a:p>
            <a:r>
              <a:rPr lang="it-IT" sz="2400" dirty="0">
                <a:solidFill>
                  <a:srgbClr val="FFC000"/>
                </a:solidFill>
              </a:rPr>
              <a:t>Pochi  alunni con livello A2</a:t>
            </a:r>
          </a:p>
        </p:txBody>
      </p:sp>
    </p:spTree>
    <p:extLst>
      <p:ext uri="{BB962C8B-B14F-4D97-AF65-F5344CB8AC3E}">
        <p14:creationId xmlns:p14="http://schemas.microsoft.com/office/powerpoint/2010/main" val="242240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201323FB-427E-4A8D-B473-AB0657D8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424732"/>
          </a:xfrm>
        </p:spPr>
        <p:txBody>
          <a:bodyPr rtlCol="0"/>
          <a:lstStyle/>
          <a:p>
            <a:pPr rtl="0"/>
            <a:r>
              <a:rPr lang="it-IT" sz="2400" b="1" i="0" u="none" strike="noStrike" dirty="0">
                <a:effectLst/>
                <a:latin typeface="Calibri" panose="020F0502020204030204" pitchFamily="34" charset="0"/>
              </a:rPr>
              <a:t>Distribuzione degli studenti nei livelli di </a:t>
            </a:r>
            <a:r>
              <a:rPr lang="it-IT" sz="2400" b="1" dirty="0">
                <a:latin typeface="Calibri" panose="020F0502020204030204" pitchFamily="34" charset="0"/>
              </a:rPr>
              <a:t>apprendimento Inglese  </a:t>
            </a:r>
            <a:r>
              <a:rPr lang="it-IT" sz="2400" b="1" dirty="0" err="1">
                <a:latin typeface="Calibri" panose="020F0502020204030204" pitchFamily="34" charset="0"/>
              </a:rPr>
              <a:t>listening</a:t>
            </a:r>
            <a:endParaRPr lang="it-IT" sz="2400" b="1" dirty="0">
              <a:latin typeface="Calibri" panose="020F0502020204030204" pitchFamily="34" charset="0"/>
            </a:endParaRP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E8EEB296-8554-4D20-B3B8-C0BBC380A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263330"/>
              </p:ext>
            </p:extLst>
          </p:nvPr>
        </p:nvGraphicFramePr>
        <p:xfrm>
          <a:off x="2113280" y="1714050"/>
          <a:ext cx="5612719" cy="2851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0813">
                  <a:extLst>
                    <a:ext uri="{9D8B030D-6E8A-4147-A177-3AD203B41FA5}">
                      <a16:colId xmlns:a16="http://schemas.microsoft.com/office/drawing/2014/main" val="3559833401"/>
                    </a:ext>
                  </a:extLst>
                </a:gridCol>
                <a:gridCol w="1397302">
                  <a:extLst>
                    <a:ext uri="{9D8B030D-6E8A-4147-A177-3AD203B41FA5}">
                      <a16:colId xmlns:a16="http://schemas.microsoft.com/office/drawing/2014/main" val="3853009896"/>
                    </a:ext>
                  </a:extLst>
                </a:gridCol>
                <a:gridCol w="1397302">
                  <a:extLst>
                    <a:ext uri="{9D8B030D-6E8A-4147-A177-3AD203B41FA5}">
                      <a16:colId xmlns:a16="http://schemas.microsoft.com/office/drawing/2014/main" val="858991905"/>
                    </a:ext>
                  </a:extLst>
                </a:gridCol>
                <a:gridCol w="1397302">
                  <a:extLst>
                    <a:ext uri="{9D8B030D-6E8A-4147-A177-3AD203B41FA5}">
                      <a16:colId xmlns:a16="http://schemas.microsoft.com/office/drawing/2014/main" val="82523989"/>
                    </a:ext>
                  </a:extLst>
                </a:gridCol>
              </a:tblGrid>
              <a:tr h="546253">
                <a:tc>
                  <a:txBody>
                    <a:bodyPr/>
                    <a:lstStyle/>
                    <a:p>
                      <a:pPr algn="ctr" fontAlgn="ctr"/>
                      <a:endParaRPr lang="it-IT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Studenti</a:t>
                      </a:r>
                      <a:br>
                        <a:rPr lang="it-IT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livello    </a:t>
                      </a:r>
                      <a:r>
                        <a:rPr lang="it-IT" sz="2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Pre</a:t>
                      </a:r>
                      <a:r>
                        <a:rPr lang="it-IT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A1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Studenti</a:t>
                      </a:r>
                      <a:br>
                        <a:rPr lang="it-IT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livello A1 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Studenti livello  A2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6274366"/>
                  </a:ext>
                </a:extLst>
              </a:tr>
              <a:tr h="33760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IC Pablo Neruda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39,0%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53,5%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271508"/>
                  </a:ext>
                </a:extLst>
              </a:tr>
              <a:tr h="33760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Lazio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37,0%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59,6%</a:t>
                      </a:r>
                      <a:endParaRPr lang="it-IT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6384641"/>
                  </a:ext>
                </a:extLst>
              </a:tr>
              <a:tr h="33760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Centro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35,7%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61,4%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935587"/>
                  </a:ext>
                </a:extLst>
              </a:tr>
              <a:tr h="33760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Italia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37,0%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59,1%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6909641"/>
                  </a:ext>
                </a:extLst>
              </a:tr>
            </a:tbl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A0F50A23-94F2-465A-925F-3287056919A4}"/>
              </a:ext>
            </a:extLst>
          </p:cNvPr>
          <p:cNvSpPr txBox="1"/>
          <p:nvPr/>
        </p:nvSpPr>
        <p:spPr>
          <a:xfrm>
            <a:off x="1153160" y="4980759"/>
            <a:ext cx="8383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C000"/>
                </a:solidFill>
              </a:rPr>
              <a:t>Molti alunni con livello  </a:t>
            </a:r>
            <a:r>
              <a:rPr lang="it-IT" sz="2400" dirty="0" err="1">
                <a:solidFill>
                  <a:srgbClr val="FFC000"/>
                </a:solidFill>
              </a:rPr>
              <a:t>Pre</a:t>
            </a:r>
            <a:r>
              <a:rPr lang="it-IT" sz="2400" dirty="0">
                <a:solidFill>
                  <a:srgbClr val="FFC000"/>
                </a:solidFill>
              </a:rPr>
              <a:t> A1</a:t>
            </a:r>
          </a:p>
          <a:p>
            <a:r>
              <a:rPr lang="it-IT" sz="2400" dirty="0">
                <a:solidFill>
                  <a:srgbClr val="00B050"/>
                </a:solidFill>
              </a:rPr>
              <a:t>Nella media alunni con livelli A1 e A2 </a:t>
            </a:r>
          </a:p>
        </p:txBody>
      </p:sp>
    </p:spTree>
    <p:extLst>
      <p:ext uri="{BB962C8B-B14F-4D97-AF65-F5344CB8AC3E}">
        <p14:creationId xmlns:p14="http://schemas.microsoft.com/office/powerpoint/2010/main" val="368668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5DCE2F-E561-A38D-82C1-6BEBE3519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975" y="168834"/>
            <a:ext cx="9841865" cy="582540"/>
          </a:xfrm>
        </p:spPr>
        <p:txBody>
          <a:bodyPr>
            <a:normAutofit fontScale="90000"/>
          </a:bodyPr>
          <a:lstStyle/>
          <a:p>
            <a:r>
              <a:rPr lang="it-IT" dirty="0"/>
              <a:t>DISTRIBUZIONE DELLE insufficienze RIPORTATE NEI TEST DI INGRESSO PER CLASSI e materie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36EB232A-9F98-AD2C-A37A-5B775F4862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4304222"/>
              </p:ext>
            </p:extLst>
          </p:nvPr>
        </p:nvGraphicFramePr>
        <p:xfrm>
          <a:off x="1300945" y="1177290"/>
          <a:ext cx="9603275" cy="4826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9500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32756B-D11A-6605-BB0F-B31BFC834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Scheda di osservazione e interventi di recupero</a:t>
            </a:r>
          </a:p>
        </p:txBody>
      </p:sp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F0AC0512-8D53-F49D-B54F-833A507D54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825899"/>
              </p:ext>
            </p:extLst>
          </p:nvPr>
        </p:nvGraphicFramePr>
        <p:xfrm>
          <a:off x="1019175" y="1704975"/>
          <a:ext cx="9845674" cy="2341448"/>
        </p:xfrm>
        <a:graphic>
          <a:graphicData uri="http://schemas.openxmlformats.org/drawingml/2006/table">
            <a:tbl>
              <a:tblPr/>
              <a:tblGrid>
                <a:gridCol w="533782">
                  <a:extLst>
                    <a:ext uri="{9D8B030D-6E8A-4147-A177-3AD203B41FA5}">
                      <a16:colId xmlns:a16="http://schemas.microsoft.com/office/drawing/2014/main" val="337512536"/>
                    </a:ext>
                  </a:extLst>
                </a:gridCol>
                <a:gridCol w="437768">
                  <a:extLst>
                    <a:ext uri="{9D8B030D-6E8A-4147-A177-3AD203B41FA5}">
                      <a16:colId xmlns:a16="http://schemas.microsoft.com/office/drawing/2014/main" val="1605619279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864767625"/>
                    </a:ext>
                  </a:extLst>
                </a:gridCol>
                <a:gridCol w="581025">
                  <a:extLst>
                    <a:ext uri="{9D8B030D-6E8A-4147-A177-3AD203B41FA5}">
                      <a16:colId xmlns:a16="http://schemas.microsoft.com/office/drawing/2014/main" val="1609540912"/>
                    </a:ext>
                  </a:extLst>
                </a:gridCol>
                <a:gridCol w="882893">
                  <a:extLst>
                    <a:ext uri="{9D8B030D-6E8A-4147-A177-3AD203B41FA5}">
                      <a16:colId xmlns:a16="http://schemas.microsoft.com/office/drawing/2014/main" val="2834311457"/>
                    </a:ext>
                  </a:extLst>
                </a:gridCol>
                <a:gridCol w="1026158">
                  <a:extLst>
                    <a:ext uri="{9D8B030D-6E8A-4147-A177-3AD203B41FA5}">
                      <a16:colId xmlns:a16="http://schemas.microsoft.com/office/drawing/2014/main" val="3136023262"/>
                    </a:ext>
                  </a:extLst>
                </a:gridCol>
                <a:gridCol w="1020327">
                  <a:extLst>
                    <a:ext uri="{9D8B030D-6E8A-4147-A177-3AD203B41FA5}">
                      <a16:colId xmlns:a16="http://schemas.microsoft.com/office/drawing/2014/main" val="974833711"/>
                    </a:ext>
                  </a:extLst>
                </a:gridCol>
                <a:gridCol w="833754">
                  <a:extLst>
                    <a:ext uri="{9D8B030D-6E8A-4147-A177-3AD203B41FA5}">
                      <a16:colId xmlns:a16="http://schemas.microsoft.com/office/drawing/2014/main" val="3556539541"/>
                    </a:ext>
                  </a:extLst>
                </a:gridCol>
                <a:gridCol w="787110">
                  <a:extLst>
                    <a:ext uri="{9D8B030D-6E8A-4147-A177-3AD203B41FA5}">
                      <a16:colId xmlns:a16="http://schemas.microsoft.com/office/drawing/2014/main" val="263796017"/>
                    </a:ext>
                  </a:extLst>
                </a:gridCol>
                <a:gridCol w="787110">
                  <a:extLst>
                    <a:ext uri="{9D8B030D-6E8A-4147-A177-3AD203B41FA5}">
                      <a16:colId xmlns:a16="http://schemas.microsoft.com/office/drawing/2014/main" val="604751742"/>
                    </a:ext>
                  </a:extLst>
                </a:gridCol>
                <a:gridCol w="787110">
                  <a:extLst>
                    <a:ext uri="{9D8B030D-6E8A-4147-A177-3AD203B41FA5}">
                      <a16:colId xmlns:a16="http://schemas.microsoft.com/office/drawing/2014/main" val="1468351851"/>
                    </a:ext>
                  </a:extLst>
                </a:gridCol>
                <a:gridCol w="956193">
                  <a:extLst>
                    <a:ext uri="{9D8B030D-6E8A-4147-A177-3AD203B41FA5}">
                      <a16:colId xmlns:a16="http://schemas.microsoft.com/office/drawing/2014/main" val="1738476546"/>
                    </a:ext>
                  </a:extLst>
                </a:gridCol>
                <a:gridCol w="717144">
                  <a:extLst>
                    <a:ext uri="{9D8B030D-6E8A-4147-A177-3AD203B41FA5}">
                      <a16:colId xmlns:a16="http://schemas.microsoft.com/office/drawing/2014/main" val="3097956951"/>
                    </a:ext>
                  </a:extLst>
                </a:gridCol>
              </a:tblGrid>
              <a:tr h="360429"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ALUNNO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CLASSE 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SEZIONE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OSSERVAZIONE</a:t>
                      </a:r>
                    </a:p>
                  </a:txBody>
                  <a:tcPr marL="5694" marR="5694" marT="56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INTERVENTI DI RECUPERO DEGLI APPRENDIMENTI IN ORARIO CURRICULARE</a:t>
                      </a:r>
                    </a:p>
                  </a:txBody>
                  <a:tcPr marL="5694" marR="5694" marT="56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433484"/>
                  </a:ext>
                </a:extLst>
              </a:tr>
              <a:tr h="714558"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MOTIVAZIONE ED IMPEGNO ALLO STUDIO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RELAZIONE CON I COMPAGNI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RELAZIONE CON I DOCENTI</a:t>
                      </a:r>
                    </a:p>
                  </a:txBody>
                  <a:tcPr marL="5694" marR="5694" marT="56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FIDUCIA NELLE PROPRIE CAPACITA'</a:t>
                      </a:r>
                    </a:p>
                  </a:txBody>
                  <a:tcPr marL="5694" marR="5694" marT="56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PERIODO</a:t>
                      </a:r>
                    </a:p>
                  </a:txBody>
                  <a:tcPr marL="5694" marR="5694" marT="56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OBIETTIVI</a:t>
                      </a:r>
                    </a:p>
                  </a:txBody>
                  <a:tcPr marL="5694" marR="5694" marT="56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STRATEGIA</a:t>
                      </a:r>
                    </a:p>
                  </a:txBody>
                  <a:tcPr marL="5694" marR="5694" marT="56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TIPOLOGIA DI VERIFICA </a:t>
                      </a:r>
                    </a:p>
                  </a:txBody>
                  <a:tcPr marL="5694" marR="5694" marT="56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ESITI</a:t>
                      </a:r>
                    </a:p>
                  </a:txBody>
                  <a:tcPr marL="5694" marR="5694" marT="56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329012"/>
                  </a:ext>
                </a:extLst>
              </a:tr>
              <a:tr h="126016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2676110"/>
                  </a:ext>
                </a:extLst>
              </a:tr>
              <a:tr h="126016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0521198"/>
                  </a:ext>
                </a:extLst>
              </a:tr>
              <a:tr h="126016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7728286"/>
                  </a:ext>
                </a:extLst>
              </a:tr>
              <a:tr h="126016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7368879"/>
                  </a:ext>
                </a:extLst>
              </a:tr>
              <a:tr h="126016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5458789"/>
                  </a:ext>
                </a:extLst>
              </a:tr>
              <a:tr h="126016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1104115"/>
                  </a:ext>
                </a:extLst>
              </a:tr>
              <a:tr h="126016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2265575"/>
                  </a:ext>
                </a:extLst>
              </a:tr>
              <a:tr h="126016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5784256"/>
                  </a:ext>
                </a:extLst>
              </a:tr>
              <a:tr h="126016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4605146"/>
                  </a:ext>
                </a:extLst>
              </a:tr>
              <a:tr h="132317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4" marR="5694" marT="5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48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1143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5DCE2F-E561-A38D-82C1-6BEBE3519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945" y="145974"/>
            <a:ext cx="9841865" cy="582540"/>
          </a:xfrm>
        </p:spPr>
        <p:txBody>
          <a:bodyPr>
            <a:normAutofit fontScale="90000"/>
          </a:bodyPr>
          <a:lstStyle/>
          <a:p>
            <a:r>
              <a:rPr lang="it-IT" dirty="0"/>
              <a:t>DISTRIBUZIONE PER TIPOLOGIA DI STATO DI DISAGIO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36EB232A-9F98-AD2C-A37A-5B775F4862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5504699"/>
              </p:ext>
            </p:extLst>
          </p:nvPr>
        </p:nvGraphicFramePr>
        <p:xfrm>
          <a:off x="1300945" y="1177290"/>
          <a:ext cx="9603275" cy="4826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1579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96098B-C079-4D75-FA7C-FF7A3DADD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Dal test di ingresso al primo quadrimestre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7" name="Segnaposto contenuto 16">
                <a:extLst>
                  <a:ext uri="{FF2B5EF4-FFF2-40B4-BE49-F238E27FC236}">
                    <a16:creationId xmlns:a16="http://schemas.microsoft.com/office/drawing/2014/main" id="{C6623797-84ED-D5F9-6208-FAC960CA639F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217216477"/>
                  </p:ext>
                </p:extLst>
              </p:nvPr>
            </p:nvGraphicFramePr>
            <p:xfrm>
              <a:off x="-948691" y="1223010"/>
              <a:ext cx="6652261" cy="355473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17" name="Segnaposto contenuto 16">
                <a:extLst>
                  <a:ext uri="{FF2B5EF4-FFF2-40B4-BE49-F238E27FC236}">
                    <a16:creationId xmlns:a16="http://schemas.microsoft.com/office/drawing/2014/main" id="{C6623797-84ED-D5F9-6208-FAC960CA639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948691" y="1223010"/>
                <a:ext cx="6652261" cy="3554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23" name="Segnaposto contenuto 16">
                <a:extLst>
                  <a:ext uri="{FF2B5EF4-FFF2-40B4-BE49-F238E27FC236}">
                    <a16:creationId xmlns:a16="http://schemas.microsoft.com/office/drawing/2014/main" id="{8EF6AF19-6DC5-6E2A-F5AF-F056E164986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45496357"/>
                  </p:ext>
                </p:extLst>
              </p:nvPr>
            </p:nvGraphicFramePr>
            <p:xfrm>
              <a:off x="5855971" y="1375410"/>
              <a:ext cx="6652261" cy="355473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23" name="Segnaposto contenuto 16">
                <a:extLst>
                  <a:ext uri="{FF2B5EF4-FFF2-40B4-BE49-F238E27FC236}">
                    <a16:creationId xmlns:a16="http://schemas.microsoft.com/office/drawing/2014/main" id="{8EF6AF19-6DC5-6E2A-F5AF-F056E164986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55971" y="1375410"/>
                <a:ext cx="6652261" cy="3554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24" name="Segnaposto contenuto 16">
                <a:extLst>
                  <a:ext uri="{FF2B5EF4-FFF2-40B4-BE49-F238E27FC236}">
                    <a16:creationId xmlns:a16="http://schemas.microsoft.com/office/drawing/2014/main" id="{3D7535A2-04E9-05D3-57E6-D9440E93285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326539069"/>
                  </p:ext>
                </p:extLst>
              </p:nvPr>
            </p:nvGraphicFramePr>
            <p:xfrm>
              <a:off x="2453640" y="1299210"/>
              <a:ext cx="6652261" cy="355473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6"/>
              </a:graphicData>
            </a:graphic>
          </p:graphicFrame>
        </mc:Choice>
        <mc:Fallback xmlns="">
          <p:pic>
            <p:nvPicPr>
              <p:cNvPr id="24" name="Segnaposto contenuto 16">
                <a:extLst>
                  <a:ext uri="{FF2B5EF4-FFF2-40B4-BE49-F238E27FC236}">
                    <a16:creationId xmlns:a16="http://schemas.microsoft.com/office/drawing/2014/main" id="{3D7535A2-04E9-05D3-57E6-D9440E93285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53640" y="1299210"/>
                <a:ext cx="6652261" cy="355473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4077313"/>
      </p:ext>
    </p:extLst>
  </p:cSld>
  <p:clrMapOvr>
    <a:masterClrMapping/>
  </p:clrMapOvr>
</p:sld>
</file>

<file path=ppt/theme/theme1.xml><?xml version="1.0" encoding="utf-8"?>
<a:theme xmlns:a="http://schemas.openxmlformats.org/drawingml/2006/main" name="Raccolt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TM10001114[[fn=Raccolta]]</Template>
  <TotalTime>1602</TotalTime>
  <Words>944</Words>
  <Application>Microsoft Office PowerPoint</Application>
  <PresentationFormat>Widescreen</PresentationFormat>
  <Paragraphs>356</Paragraphs>
  <Slides>32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Gill Sans MT</vt:lpstr>
      <vt:lpstr>Times New Roman</vt:lpstr>
      <vt:lpstr>Raccolta</vt:lpstr>
      <vt:lpstr>FUNZIONE STRUMENTALE VALUTAZIONE, AUTOVALUTAZIONE E  PIANO DI MIGLIORAMENTO   Istituto Comprensivo “ Pablo Neruda” SCUOLA SECONDARIA DI primo GRADO  prof.ssa  Antonella Tomo</vt:lpstr>
      <vt:lpstr>Distribuzione degli studenti nei livelli di apprendimento Italiano</vt:lpstr>
      <vt:lpstr>Distribuzione degli studenti nei livelli di apprendimento  Matematica</vt:lpstr>
      <vt:lpstr>Distribuzione degli studenti nei livelli di apprendimento Inglese  reading</vt:lpstr>
      <vt:lpstr>Distribuzione degli studenti nei livelli di apprendimento Inglese  listening</vt:lpstr>
      <vt:lpstr>DISTRIBUZIONE DELLE insufficienze RIPORTATE NEI TEST DI INGRESSO PER CLASSI e materie</vt:lpstr>
      <vt:lpstr>Scheda di osservazione e interventi di recupero</vt:lpstr>
      <vt:lpstr>DISTRIBUZIONE PER TIPOLOGIA DI STATO DI DISAGIO</vt:lpstr>
      <vt:lpstr>Dal test di ingresso al primo quadrimestre</vt:lpstr>
      <vt:lpstr>Dal test di ingresso al primo quadrimestre classi prime</vt:lpstr>
      <vt:lpstr>Dal test di ingresso al primo quadrimestre classi seconde</vt:lpstr>
      <vt:lpstr>Dal test di ingresso al primo quadrimestre classi terze </vt:lpstr>
      <vt:lpstr>Criticita’ nei giudizi globali del primo quadrimestre</vt:lpstr>
      <vt:lpstr>DISTRIBUZIONE DELLE insufficienze RIPORTATE NEI TEST di uscita  PER CLASSI e materie</vt:lpstr>
      <vt:lpstr>DISTRIBUZIONE DELLE insufficienze RIPORTATE NEI TEST DI INGRESSO PER CLASSI e materie</vt:lpstr>
      <vt:lpstr>Dal test di ingresso al test di uscita </vt:lpstr>
      <vt:lpstr>Dal test di ingresso al test di uscita  classi prime   </vt:lpstr>
      <vt:lpstr>Dal test di ingresso al test di uscita  classi seconde  </vt:lpstr>
      <vt:lpstr>Osservazioni dei docenti sulla Motivazione ed impegno allo studio </vt:lpstr>
      <vt:lpstr>Ossevazioni  dei docenti sulle Relazioni con i compagni</vt:lpstr>
      <vt:lpstr>Osservazioni dei docenti sulle Relazioni con i professori</vt:lpstr>
      <vt:lpstr>Osservazioni dei docenti sulla Fiducia degli sudenti nelle proprie capacita’</vt:lpstr>
      <vt:lpstr>Partecipazione degli alunni alle  attivita’ extracurriculari</vt:lpstr>
      <vt:lpstr>Partecipazione degli alunni alle  attivita’ extracurriculari</vt:lpstr>
      <vt:lpstr>Partecipazione degli alunni alle    attivita’ extracurriculari</vt:lpstr>
      <vt:lpstr>OBIETTIVI PERSEGUITI per il recupero delle insufficienze</vt:lpstr>
      <vt:lpstr>Strategie usate per il recupero delle insufficienze</vt:lpstr>
      <vt:lpstr>Tipologie di verifica  per monitorare il recupero delle insufficienze</vt:lpstr>
      <vt:lpstr>Dal primo quadrimestre al secondo quadrimestre</vt:lpstr>
      <vt:lpstr>Dal primo al secondo quadrimestre classi prime </vt:lpstr>
      <vt:lpstr>Dal primo  al secondo quadrimestre CLASSI SECONdE </vt:lpstr>
      <vt:lpstr>Dal primo  al secondo quadrimestre CLaSSI TERZE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Mauri fal</dc:creator>
  <cp:lastModifiedBy>Mauri fal</cp:lastModifiedBy>
  <cp:revision>103</cp:revision>
  <dcterms:created xsi:type="dcterms:W3CDTF">2022-05-01T16:32:25Z</dcterms:created>
  <dcterms:modified xsi:type="dcterms:W3CDTF">2022-06-20T20:01:54Z</dcterms:modified>
</cp:coreProperties>
</file>